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15"/>
  </p:notesMasterIdLst>
  <p:sldIdLst>
    <p:sldId id="377" r:id="rId2"/>
    <p:sldId id="392" r:id="rId3"/>
    <p:sldId id="397" r:id="rId4"/>
    <p:sldId id="402" r:id="rId5"/>
    <p:sldId id="416" r:id="rId6"/>
    <p:sldId id="419" r:id="rId7"/>
    <p:sldId id="413" r:id="rId8"/>
    <p:sldId id="408" r:id="rId9"/>
    <p:sldId id="418" r:id="rId10"/>
    <p:sldId id="401" r:id="rId11"/>
    <p:sldId id="410" r:id="rId12"/>
    <p:sldId id="393" r:id="rId13"/>
    <p:sldId id="405" r:id="rId14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02538A"/>
    <a:srgbClr val="ED2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83" autoAdjust="0"/>
    <p:restoredTop sz="96283" autoAdjust="0"/>
  </p:normalViewPr>
  <p:slideViewPr>
    <p:cSldViewPr snapToGrid="0">
      <p:cViewPr varScale="1">
        <p:scale>
          <a:sx n="102" d="100"/>
          <a:sy n="102" d="100"/>
        </p:scale>
        <p:origin x="16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6B269-CAEF-4A03-8E74-432AF379D1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11197-37E1-4685-8A22-9265A41136C0}">
      <dgm:prSet phldrT="[Text]" custT="1"/>
      <dgm:spPr/>
      <dgm:t>
        <a:bodyPr/>
        <a:lstStyle/>
        <a:p>
          <a:r>
            <a:rPr lang="en-US" sz="1800" b="1" dirty="0"/>
            <a:t> </a:t>
          </a:r>
          <a:r>
            <a:rPr lang="en-US" sz="1600" b="1" dirty="0"/>
            <a:t>Risk Reduction  Blackrock Bond Account and Line of Credit on Stocks</a:t>
          </a:r>
        </a:p>
      </dgm:t>
    </dgm:pt>
    <dgm:pt modelId="{4780D949-83B0-4D2C-A844-DD005FCDB7D1}" type="parTrans" cxnId="{7D6B096F-869F-4902-88E7-8DB1D904F931}">
      <dgm:prSet/>
      <dgm:spPr/>
      <dgm:t>
        <a:bodyPr/>
        <a:lstStyle/>
        <a:p>
          <a:endParaRPr lang="en-US"/>
        </a:p>
      </dgm:t>
    </dgm:pt>
    <dgm:pt modelId="{48962F7A-67C5-4AEC-ACD8-479FC3BDABFD}" type="sibTrans" cxnId="{7D6B096F-869F-4902-88E7-8DB1D904F931}">
      <dgm:prSet/>
      <dgm:spPr/>
      <dgm:t>
        <a:bodyPr/>
        <a:lstStyle/>
        <a:p>
          <a:endParaRPr lang="en-US"/>
        </a:p>
      </dgm:t>
    </dgm:pt>
    <dgm:pt modelId="{0BD31E45-5A33-4B40-887B-3A14139ADE5B}">
      <dgm:prSet phldrT="[Text]" custT="1"/>
      <dgm:spPr/>
      <dgm:t>
        <a:bodyPr/>
        <a:lstStyle/>
        <a:p>
          <a:r>
            <a:rPr lang="en-US" sz="1600" b="1" dirty="0"/>
            <a:t>$57 Subsidies,   Non-Recourse HUD Refinance,</a:t>
          </a:r>
        </a:p>
      </dgm:t>
    </dgm:pt>
    <dgm:pt modelId="{C106EECD-8BD6-49EE-A484-89A7D43016E4}" type="parTrans" cxnId="{96C63D8B-6D8D-4DD0-836B-9EBA1523460C}">
      <dgm:prSet/>
      <dgm:spPr/>
      <dgm:t>
        <a:bodyPr/>
        <a:lstStyle/>
        <a:p>
          <a:endParaRPr lang="en-US"/>
        </a:p>
      </dgm:t>
    </dgm:pt>
    <dgm:pt modelId="{90326D16-367D-451E-AE90-F93DCE117239}" type="sibTrans" cxnId="{96C63D8B-6D8D-4DD0-836B-9EBA1523460C}">
      <dgm:prSet/>
      <dgm:spPr/>
      <dgm:t>
        <a:bodyPr/>
        <a:lstStyle/>
        <a:p>
          <a:endParaRPr lang="en-US"/>
        </a:p>
      </dgm:t>
    </dgm:pt>
    <dgm:pt modelId="{1553F533-AFE6-4418-9BAC-5FBFAD830333}">
      <dgm:prSet phldrT="[Text]" custT="1"/>
      <dgm:spPr/>
      <dgm:t>
        <a:bodyPr/>
        <a:lstStyle/>
        <a:p>
          <a:endParaRPr lang="en-US" sz="1600" b="1" dirty="0"/>
        </a:p>
      </dgm:t>
    </dgm:pt>
    <dgm:pt modelId="{01F51FC8-1198-4980-8516-FE89EFC2C539}" type="parTrans" cxnId="{C61F67B3-4E30-49AC-97BC-19BC064E285A}">
      <dgm:prSet/>
      <dgm:spPr/>
      <dgm:t>
        <a:bodyPr/>
        <a:lstStyle/>
        <a:p>
          <a:endParaRPr lang="en-US"/>
        </a:p>
      </dgm:t>
    </dgm:pt>
    <dgm:pt modelId="{91DB59AF-480B-4B6C-A9F0-A497DCE306BF}" type="sibTrans" cxnId="{C61F67B3-4E30-49AC-97BC-19BC064E285A}">
      <dgm:prSet/>
      <dgm:spPr/>
      <dgm:t>
        <a:bodyPr/>
        <a:lstStyle/>
        <a:p>
          <a:endParaRPr lang="en-US"/>
        </a:p>
      </dgm:t>
    </dgm:pt>
    <dgm:pt modelId="{2D0F9148-86AD-4031-AE5A-76E68FF5B03A}">
      <dgm:prSet phldrT="[Text]" custT="1"/>
      <dgm:spPr/>
      <dgm:t>
        <a:bodyPr/>
        <a:lstStyle/>
        <a:p>
          <a:r>
            <a:rPr lang="en-US" sz="1400" b="1" dirty="0"/>
            <a:t>Four Strong Ways to Get Paid with</a:t>
          </a:r>
        </a:p>
        <a:p>
          <a:r>
            <a:rPr lang="en-US" sz="1400" b="1" dirty="0"/>
            <a:t>12-City Franchise Custom Built   Technology System</a:t>
          </a:r>
        </a:p>
      </dgm:t>
    </dgm:pt>
    <dgm:pt modelId="{59EDAFBC-6769-460F-A53D-E12459C77854}" type="parTrans" cxnId="{DA72AAC6-BD96-46D6-A9F9-7E81227895F7}">
      <dgm:prSet/>
      <dgm:spPr/>
      <dgm:t>
        <a:bodyPr/>
        <a:lstStyle/>
        <a:p>
          <a:endParaRPr lang="en-US"/>
        </a:p>
      </dgm:t>
    </dgm:pt>
    <dgm:pt modelId="{BF0DCA1F-A059-4A22-9D63-7E2F3CA8DC2A}" type="sibTrans" cxnId="{DA72AAC6-BD96-46D6-A9F9-7E81227895F7}">
      <dgm:prSet/>
      <dgm:spPr/>
      <dgm:t>
        <a:bodyPr/>
        <a:lstStyle/>
        <a:p>
          <a:endParaRPr lang="en-US"/>
        </a:p>
      </dgm:t>
    </dgm:pt>
    <dgm:pt modelId="{34617804-F5A4-40D5-918F-1E9F580DB0CF}">
      <dgm:prSet phldrT="[Text]" custT="1"/>
      <dgm:spPr/>
      <dgm:t>
        <a:bodyPr/>
        <a:lstStyle/>
        <a:p>
          <a:r>
            <a:rPr lang="en-US" sz="1600" b="1" dirty="0"/>
            <a:t>Corporate, Community College, City, Paying Partnerships </a:t>
          </a:r>
        </a:p>
      </dgm:t>
    </dgm:pt>
    <dgm:pt modelId="{FD0E67DD-EF13-4457-9658-858C8A9093BB}" type="parTrans" cxnId="{A3A0BE0D-3BDA-4F45-A655-0A64A133DAC2}">
      <dgm:prSet/>
      <dgm:spPr/>
      <dgm:t>
        <a:bodyPr/>
        <a:lstStyle/>
        <a:p>
          <a:endParaRPr lang="en-US"/>
        </a:p>
      </dgm:t>
    </dgm:pt>
    <dgm:pt modelId="{19EA9490-6B11-491D-B075-3DDB1AE7C646}" type="sibTrans" cxnId="{A3A0BE0D-3BDA-4F45-A655-0A64A133DAC2}">
      <dgm:prSet/>
      <dgm:spPr/>
      <dgm:t>
        <a:bodyPr/>
        <a:lstStyle/>
        <a:p>
          <a:endParaRPr lang="en-US"/>
        </a:p>
      </dgm:t>
    </dgm:pt>
    <dgm:pt modelId="{65979860-352F-4076-9055-577FCD095631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1" dirty="0"/>
            <a:t>Demand</a:t>
          </a:r>
        </a:p>
      </dgm:t>
    </dgm:pt>
    <dgm:pt modelId="{8A62B46F-2785-40CA-9E04-58F88B6FC8D1}" type="parTrans" cxnId="{3D2ACAA9-665A-4F7E-B1C5-23301B55FC59}">
      <dgm:prSet/>
      <dgm:spPr/>
      <dgm:t>
        <a:bodyPr/>
        <a:lstStyle/>
        <a:p>
          <a:endParaRPr lang="en-US"/>
        </a:p>
      </dgm:t>
    </dgm:pt>
    <dgm:pt modelId="{4CAAFDC9-4D6B-4005-873F-DCB03A49D43C}" type="sibTrans" cxnId="{3D2ACAA9-665A-4F7E-B1C5-23301B55FC59}">
      <dgm:prSet/>
      <dgm:spPr/>
      <dgm:t>
        <a:bodyPr/>
        <a:lstStyle/>
        <a:p>
          <a:endParaRPr lang="en-US"/>
        </a:p>
      </dgm:t>
    </dgm:pt>
    <dgm:pt modelId="{92C6D0A1-CE99-47C2-BF56-E2706BEE154D}">
      <dgm:prSet phldrT="[Text]" custT="1"/>
      <dgm:spPr/>
      <dgm:t>
        <a:bodyPr/>
        <a:lstStyle/>
        <a:p>
          <a:r>
            <a:rPr lang="en-US" sz="1400" b="1" dirty="0"/>
            <a:t>Technology Services and Information Packages for Sale with Capital Gains</a:t>
          </a:r>
        </a:p>
      </dgm:t>
    </dgm:pt>
    <dgm:pt modelId="{2EFBD93A-BF84-44BF-84B7-D31C6652FC83}" type="parTrans" cxnId="{A19B64A4-8FCB-4E16-BDCC-64A0BAB54CD7}">
      <dgm:prSet/>
      <dgm:spPr/>
      <dgm:t>
        <a:bodyPr/>
        <a:lstStyle/>
        <a:p>
          <a:endParaRPr lang="en-US"/>
        </a:p>
      </dgm:t>
    </dgm:pt>
    <dgm:pt modelId="{4FC84D00-BEE3-49A8-9AF2-72FF338BC15D}" type="sibTrans" cxnId="{A19B64A4-8FCB-4E16-BDCC-64A0BAB54CD7}">
      <dgm:prSet/>
      <dgm:spPr/>
      <dgm:t>
        <a:bodyPr/>
        <a:lstStyle/>
        <a:p>
          <a:endParaRPr lang="en-US"/>
        </a:p>
      </dgm:t>
    </dgm:pt>
    <dgm:pt modelId="{5F276B25-E7D0-4E8D-ADA5-DCB680FF4FDD}">
      <dgm:prSet phldrT="[Text]"/>
      <dgm:spPr/>
      <dgm:t>
        <a:bodyPr/>
        <a:lstStyle/>
        <a:p>
          <a:endParaRPr lang="en-US" sz="5000" dirty="0"/>
        </a:p>
      </dgm:t>
    </dgm:pt>
    <dgm:pt modelId="{F973150C-AFF2-4033-9116-5446A6406348}" type="sibTrans" cxnId="{6F3A3DD6-59E0-49A8-8631-8B78C1552807}">
      <dgm:prSet/>
      <dgm:spPr/>
      <dgm:t>
        <a:bodyPr/>
        <a:lstStyle/>
        <a:p>
          <a:endParaRPr lang="en-US"/>
        </a:p>
      </dgm:t>
    </dgm:pt>
    <dgm:pt modelId="{031DAB9E-F114-4E14-9BD2-D9E9AA11C86B}" type="parTrans" cxnId="{6F3A3DD6-59E0-49A8-8631-8B78C1552807}">
      <dgm:prSet/>
      <dgm:spPr/>
      <dgm:t>
        <a:bodyPr/>
        <a:lstStyle/>
        <a:p>
          <a:endParaRPr lang="en-US"/>
        </a:p>
      </dgm:t>
    </dgm:pt>
    <dgm:pt modelId="{63F47474-2B0A-44C6-A2CF-AD0A64DB9E6E}">
      <dgm:prSet phldrT="[Text]"/>
      <dgm:spPr/>
      <dgm:t>
        <a:bodyPr/>
        <a:lstStyle/>
        <a:p>
          <a:endParaRPr lang="en-US" sz="500" dirty="0"/>
        </a:p>
      </dgm:t>
    </dgm:pt>
    <dgm:pt modelId="{EB283B0D-5CD2-405F-9E37-3AAB834194D4}" type="parTrans" cxnId="{2C918A4A-769A-4725-98C8-A712171D2565}">
      <dgm:prSet/>
      <dgm:spPr/>
      <dgm:t>
        <a:bodyPr/>
        <a:lstStyle/>
        <a:p>
          <a:endParaRPr lang="en-US"/>
        </a:p>
      </dgm:t>
    </dgm:pt>
    <dgm:pt modelId="{D22CA9AF-901C-4A2A-AE4A-D756BEF50C0B}" type="sibTrans" cxnId="{2C918A4A-769A-4725-98C8-A712171D2565}">
      <dgm:prSet/>
      <dgm:spPr/>
      <dgm:t>
        <a:bodyPr/>
        <a:lstStyle/>
        <a:p>
          <a:endParaRPr lang="en-US"/>
        </a:p>
      </dgm:t>
    </dgm:pt>
    <dgm:pt modelId="{14AD08C2-084D-4195-A8A8-FE754A93D7DD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 b="1" dirty="0"/>
            <a:t>Aging-in-Place,</a:t>
          </a:r>
        </a:p>
      </dgm:t>
    </dgm:pt>
    <dgm:pt modelId="{7B4C2F9F-4582-423E-AFD7-46F3505D9DFD}" type="parTrans" cxnId="{A8190A05-F259-4904-8453-E05F0277211C}">
      <dgm:prSet/>
      <dgm:spPr/>
      <dgm:t>
        <a:bodyPr/>
        <a:lstStyle/>
        <a:p>
          <a:endParaRPr lang="en-US"/>
        </a:p>
      </dgm:t>
    </dgm:pt>
    <dgm:pt modelId="{682F71D8-B282-4E64-9593-F00FF19E917D}" type="sibTrans" cxnId="{A8190A05-F259-4904-8453-E05F0277211C}">
      <dgm:prSet/>
      <dgm:spPr/>
      <dgm:t>
        <a:bodyPr/>
        <a:lstStyle/>
        <a:p>
          <a:endParaRPr lang="en-US"/>
        </a:p>
      </dgm:t>
    </dgm:pt>
    <dgm:pt modelId="{73E81ECD-9708-4CBF-81B1-79EE2B60964B}">
      <dgm:prSet phldrT="[Text]" custT="1"/>
      <dgm:spPr/>
      <dgm:t>
        <a:bodyPr/>
        <a:lstStyle/>
        <a:p>
          <a:pPr>
            <a:buFontTx/>
            <a:buNone/>
          </a:pPr>
          <a:endParaRPr lang="en-US" sz="2000" b="1" dirty="0"/>
        </a:p>
      </dgm:t>
    </dgm:pt>
    <dgm:pt modelId="{9A1B2711-5584-454F-A3B2-A1EF9385667C}" type="parTrans" cxnId="{721099BA-9B15-4A1E-B11A-3845187D4B11}">
      <dgm:prSet/>
      <dgm:spPr/>
      <dgm:t>
        <a:bodyPr/>
        <a:lstStyle/>
        <a:p>
          <a:endParaRPr lang="en-US"/>
        </a:p>
      </dgm:t>
    </dgm:pt>
    <dgm:pt modelId="{AAE06C33-36C3-4E0F-8A9D-F07E33E995D1}" type="sibTrans" cxnId="{721099BA-9B15-4A1E-B11A-3845187D4B11}">
      <dgm:prSet/>
      <dgm:spPr/>
      <dgm:t>
        <a:bodyPr/>
        <a:lstStyle/>
        <a:p>
          <a:endParaRPr lang="en-US"/>
        </a:p>
      </dgm:t>
    </dgm:pt>
    <dgm:pt modelId="{3212AF8B-95F1-4C56-93F9-A39A9C298D4A}">
      <dgm:prSet phldrT="[Text]" custT="1"/>
      <dgm:spPr/>
      <dgm:t>
        <a:bodyPr/>
        <a:lstStyle/>
        <a:p>
          <a:pPr>
            <a:buFontTx/>
            <a:buNone/>
          </a:pPr>
          <a:endParaRPr lang="en-US" sz="2000" b="1" dirty="0"/>
        </a:p>
      </dgm:t>
    </dgm:pt>
    <dgm:pt modelId="{4911054E-CBA4-4223-8378-61B18BC00063}" type="parTrans" cxnId="{39EDEEC5-3121-43E4-999C-70C0BB9DD024}">
      <dgm:prSet/>
      <dgm:spPr/>
      <dgm:t>
        <a:bodyPr/>
        <a:lstStyle/>
        <a:p>
          <a:endParaRPr lang="en-US"/>
        </a:p>
      </dgm:t>
    </dgm:pt>
    <dgm:pt modelId="{667EEF96-C375-4839-9D8E-F75F640ADAA9}" type="sibTrans" cxnId="{39EDEEC5-3121-43E4-999C-70C0BB9DD024}">
      <dgm:prSet/>
      <dgm:spPr/>
      <dgm:t>
        <a:bodyPr/>
        <a:lstStyle/>
        <a:p>
          <a:endParaRPr lang="en-US"/>
        </a:p>
      </dgm:t>
    </dgm:pt>
    <dgm:pt modelId="{70A2C377-7F56-4917-8F1C-70D02E0E97FC}">
      <dgm:prSet phldrT="[Text]" custT="1"/>
      <dgm:spPr/>
      <dgm:t>
        <a:bodyPr/>
        <a:lstStyle/>
        <a:p>
          <a:pPr>
            <a:buFontTx/>
            <a:buNone/>
          </a:pPr>
          <a:r>
            <a:rPr lang="en-US" sz="1600" b="1" dirty="0"/>
            <a:t>Healthcare, Small Business Offices </a:t>
          </a:r>
        </a:p>
      </dgm:t>
    </dgm:pt>
    <dgm:pt modelId="{3EB0139D-3DEB-48F8-BC85-4F4116D99C22}" type="parTrans" cxnId="{37D21A54-B319-49A1-84AA-9832C49CAFEB}">
      <dgm:prSet/>
      <dgm:spPr/>
      <dgm:t>
        <a:bodyPr/>
        <a:lstStyle/>
        <a:p>
          <a:endParaRPr lang="en-US"/>
        </a:p>
      </dgm:t>
    </dgm:pt>
    <dgm:pt modelId="{3B57B91E-08A6-43F3-8408-086A9C08A503}" type="sibTrans" cxnId="{37D21A54-B319-49A1-84AA-9832C49CAFEB}">
      <dgm:prSet/>
      <dgm:spPr/>
      <dgm:t>
        <a:bodyPr/>
        <a:lstStyle/>
        <a:p>
          <a:endParaRPr lang="en-US"/>
        </a:p>
      </dgm:t>
    </dgm:pt>
    <dgm:pt modelId="{43E90450-48B7-411E-AAF0-F00D1B340285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600" b="1" dirty="0"/>
            <a:t>For Housing, </a:t>
          </a:r>
        </a:p>
      </dgm:t>
    </dgm:pt>
    <dgm:pt modelId="{860E1B9B-4A35-4059-9FF4-4367A5A15C64}" type="parTrans" cxnId="{F5147E02-2403-4C35-9ECC-A91B8300C424}">
      <dgm:prSet/>
      <dgm:spPr/>
      <dgm:t>
        <a:bodyPr/>
        <a:lstStyle/>
        <a:p>
          <a:endParaRPr lang="en-US"/>
        </a:p>
      </dgm:t>
    </dgm:pt>
    <dgm:pt modelId="{62CF5650-9DA2-44D2-BDF5-39726D1345FC}" type="sibTrans" cxnId="{F5147E02-2403-4C35-9ECC-A91B8300C424}">
      <dgm:prSet/>
      <dgm:spPr/>
      <dgm:t>
        <a:bodyPr/>
        <a:lstStyle/>
        <a:p>
          <a:endParaRPr lang="en-US"/>
        </a:p>
      </dgm:t>
    </dgm:pt>
    <dgm:pt modelId="{9FBECB66-D686-478B-9E1D-19BAAFC8023F}">
      <dgm:prSet phldrT="[Text]" custT="1"/>
      <dgm:spPr/>
      <dgm:t>
        <a:bodyPr/>
        <a:lstStyle/>
        <a:p>
          <a:r>
            <a:rPr lang="en-US" sz="1600" b="1" dirty="0"/>
            <a:t>9 9</a:t>
          </a:r>
          <a:endParaRPr lang="en-US" sz="1400" b="1" dirty="0"/>
        </a:p>
      </dgm:t>
    </dgm:pt>
    <dgm:pt modelId="{6901BF29-0183-47C6-AF1E-915AAAB2E8D2}" type="parTrans" cxnId="{E2DCC965-716D-455A-8AD7-6B4E1CA3DC93}">
      <dgm:prSet/>
      <dgm:spPr/>
      <dgm:t>
        <a:bodyPr/>
        <a:lstStyle/>
        <a:p>
          <a:endParaRPr lang="en-US"/>
        </a:p>
      </dgm:t>
    </dgm:pt>
    <dgm:pt modelId="{01C2400A-D66B-4EBC-A3DD-F307DB8FDDDB}" type="sibTrans" cxnId="{E2DCC965-716D-455A-8AD7-6B4E1CA3DC93}">
      <dgm:prSet/>
      <dgm:spPr/>
      <dgm:t>
        <a:bodyPr/>
        <a:lstStyle/>
        <a:p>
          <a:endParaRPr lang="en-US"/>
        </a:p>
      </dgm:t>
    </dgm:pt>
    <dgm:pt modelId="{D9D06A7B-BA36-4B25-BE9C-AD842C8E57CC}">
      <dgm:prSet phldrT="[Text]" custT="1"/>
      <dgm:spPr/>
      <dgm:t>
        <a:bodyPr/>
        <a:lstStyle/>
        <a:p>
          <a:r>
            <a:rPr lang="en-US" sz="1400" b="1" dirty="0"/>
            <a:t>Tax Free until 2047.</a:t>
          </a:r>
        </a:p>
      </dgm:t>
    </dgm:pt>
    <dgm:pt modelId="{3E88318A-DF70-4E1D-8AA8-77A42396C75A}" type="parTrans" cxnId="{EA4C0DCE-5A75-4FBF-98B0-278266C532D8}">
      <dgm:prSet/>
      <dgm:spPr/>
      <dgm:t>
        <a:bodyPr/>
        <a:lstStyle/>
        <a:p>
          <a:endParaRPr lang="en-US"/>
        </a:p>
      </dgm:t>
    </dgm:pt>
    <dgm:pt modelId="{A5AF4F31-D8D3-4AB7-9483-90F4CBAD1D97}" type="sibTrans" cxnId="{EA4C0DCE-5A75-4FBF-98B0-278266C532D8}">
      <dgm:prSet/>
      <dgm:spPr/>
      <dgm:t>
        <a:bodyPr/>
        <a:lstStyle/>
        <a:p>
          <a:endParaRPr lang="en-US"/>
        </a:p>
      </dgm:t>
    </dgm:pt>
    <dgm:pt modelId="{18E1399B-3462-433E-89AA-6AA8E1C78204}">
      <dgm:prSet phldrT="[Text]" custT="1"/>
      <dgm:spPr/>
      <dgm:t>
        <a:bodyPr/>
        <a:lstStyle/>
        <a:p>
          <a:endParaRPr lang="en-US" sz="1600" b="1" dirty="0"/>
        </a:p>
      </dgm:t>
    </dgm:pt>
    <dgm:pt modelId="{6367DAE5-3EB6-4FB7-BEB2-91AE89874B78}" type="parTrans" cxnId="{EEF48D6C-DB00-4B1C-BA1A-F004EA9537E1}">
      <dgm:prSet/>
      <dgm:spPr/>
      <dgm:t>
        <a:bodyPr/>
        <a:lstStyle/>
        <a:p>
          <a:endParaRPr lang="en-US"/>
        </a:p>
      </dgm:t>
    </dgm:pt>
    <dgm:pt modelId="{E29D204F-F219-4629-9810-A528B444C5B8}" type="sibTrans" cxnId="{EEF48D6C-DB00-4B1C-BA1A-F004EA9537E1}">
      <dgm:prSet/>
      <dgm:spPr/>
      <dgm:t>
        <a:bodyPr/>
        <a:lstStyle/>
        <a:p>
          <a:endParaRPr lang="en-US"/>
        </a:p>
      </dgm:t>
    </dgm:pt>
    <dgm:pt modelId="{F23802A2-A9F5-4FA8-8D67-A8AB1B19DA5B}">
      <dgm:prSet phldrT="[Text]" custT="1"/>
      <dgm:spPr/>
      <dgm:t>
        <a:bodyPr/>
        <a:lstStyle/>
        <a:p>
          <a:r>
            <a:rPr lang="en-US" sz="1400" b="1" dirty="0"/>
            <a:t>98% Occupancy Across the Street, with Pre-leased Offices </a:t>
          </a:r>
        </a:p>
      </dgm:t>
    </dgm:pt>
    <dgm:pt modelId="{9E1E7EF1-734F-4B9A-AABE-E2C2C0BB8634}" type="parTrans" cxnId="{9F834080-A6EC-41F3-B92C-495C00359123}">
      <dgm:prSet/>
      <dgm:spPr/>
      <dgm:t>
        <a:bodyPr/>
        <a:lstStyle/>
        <a:p>
          <a:endParaRPr lang="en-US"/>
        </a:p>
      </dgm:t>
    </dgm:pt>
    <dgm:pt modelId="{62888490-0018-4B8F-8A8C-DA073881FC9F}" type="sibTrans" cxnId="{9F834080-A6EC-41F3-B92C-495C00359123}">
      <dgm:prSet/>
      <dgm:spPr/>
      <dgm:t>
        <a:bodyPr/>
        <a:lstStyle/>
        <a:p>
          <a:endParaRPr lang="en-US"/>
        </a:p>
      </dgm:t>
    </dgm:pt>
    <dgm:pt modelId="{EAD3A11B-0BD8-4E46-9044-AC4634C211A7}">
      <dgm:prSet phldrT="[Text]" custT="1"/>
      <dgm:spPr/>
      <dgm:t>
        <a:bodyPr/>
        <a:lstStyle/>
        <a:p>
          <a:endParaRPr lang="en-US" sz="1400" b="1" dirty="0"/>
        </a:p>
      </dgm:t>
    </dgm:pt>
    <dgm:pt modelId="{1C9A71D9-B3AB-4F0A-973C-57D2C2A90862}" type="parTrans" cxnId="{9BEAB224-7050-4C65-9ACB-B383FC3D474C}">
      <dgm:prSet/>
      <dgm:spPr/>
      <dgm:t>
        <a:bodyPr/>
        <a:lstStyle/>
        <a:p>
          <a:endParaRPr lang="en-US"/>
        </a:p>
      </dgm:t>
    </dgm:pt>
    <dgm:pt modelId="{0B2C71A5-DFD8-4127-B45F-C3BCE4D9AD90}" type="sibTrans" cxnId="{9BEAB224-7050-4C65-9ACB-B383FC3D474C}">
      <dgm:prSet/>
      <dgm:spPr/>
      <dgm:t>
        <a:bodyPr/>
        <a:lstStyle/>
        <a:p>
          <a:endParaRPr lang="en-US"/>
        </a:p>
      </dgm:t>
    </dgm:pt>
    <dgm:pt modelId="{B73C0390-2BA2-420D-A7CC-8FF9ABD16A97}" type="pres">
      <dgm:prSet presAssocID="{4276B269-CAEF-4A03-8E74-432AF379D1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B621298-C838-4D1B-B188-8CB5F40D6C36}" type="pres">
      <dgm:prSet presAssocID="{4276B269-CAEF-4A03-8E74-432AF379D1C8}" presName="children" presStyleCnt="0"/>
      <dgm:spPr/>
    </dgm:pt>
    <dgm:pt modelId="{A6933820-C230-42F6-AAAF-3978465EE402}" type="pres">
      <dgm:prSet presAssocID="{4276B269-CAEF-4A03-8E74-432AF379D1C8}" presName="child1group" presStyleCnt="0"/>
      <dgm:spPr/>
    </dgm:pt>
    <dgm:pt modelId="{F161BE61-F403-4A42-8860-A858CC014887}" type="pres">
      <dgm:prSet presAssocID="{4276B269-CAEF-4A03-8E74-432AF379D1C8}" presName="child1" presStyleLbl="bgAcc1" presStyleIdx="0" presStyleCnt="4" custScaleX="104439" custScaleY="89245"/>
      <dgm:spPr/>
    </dgm:pt>
    <dgm:pt modelId="{4387721C-F1BF-4BDB-9DA2-8C4C1D45A04B}" type="pres">
      <dgm:prSet presAssocID="{4276B269-CAEF-4A03-8E74-432AF379D1C8}" presName="child1Text" presStyleLbl="bgAcc1" presStyleIdx="0" presStyleCnt="4">
        <dgm:presLayoutVars>
          <dgm:bulletEnabled val="1"/>
        </dgm:presLayoutVars>
      </dgm:prSet>
      <dgm:spPr/>
    </dgm:pt>
    <dgm:pt modelId="{62998E15-FF91-41F5-B9C0-171D9F39A94B}" type="pres">
      <dgm:prSet presAssocID="{4276B269-CAEF-4A03-8E74-432AF379D1C8}" presName="child2group" presStyleCnt="0"/>
      <dgm:spPr/>
    </dgm:pt>
    <dgm:pt modelId="{DFD952CD-17C6-4BBE-9D5E-0EBF4C3BA99C}" type="pres">
      <dgm:prSet presAssocID="{4276B269-CAEF-4A03-8E74-432AF379D1C8}" presName="child2" presStyleLbl="bgAcc1" presStyleIdx="1" presStyleCnt="4" custScaleX="110364" custScaleY="82895" custLinFactNeighborX="954" custLinFactNeighborY="-3165"/>
      <dgm:spPr/>
    </dgm:pt>
    <dgm:pt modelId="{32FE4A5C-B174-4B7A-82EF-9FF3A15FDB9A}" type="pres">
      <dgm:prSet presAssocID="{4276B269-CAEF-4A03-8E74-432AF379D1C8}" presName="child2Text" presStyleLbl="bgAcc1" presStyleIdx="1" presStyleCnt="4">
        <dgm:presLayoutVars>
          <dgm:bulletEnabled val="1"/>
        </dgm:presLayoutVars>
      </dgm:prSet>
      <dgm:spPr/>
    </dgm:pt>
    <dgm:pt modelId="{9258B929-045B-460A-9B8B-4AB9DBC64335}" type="pres">
      <dgm:prSet presAssocID="{4276B269-CAEF-4A03-8E74-432AF379D1C8}" presName="child3group" presStyleCnt="0"/>
      <dgm:spPr/>
    </dgm:pt>
    <dgm:pt modelId="{F6837529-BADF-4C4D-9E90-7FD237DEB65D}" type="pres">
      <dgm:prSet presAssocID="{4276B269-CAEF-4A03-8E74-432AF379D1C8}" presName="child3" presStyleLbl="bgAcc1" presStyleIdx="2" presStyleCnt="4" custScaleX="111289" custScaleY="207128" custLinFactNeighborX="688" custLinFactNeighborY="-5261"/>
      <dgm:spPr/>
    </dgm:pt>
    <dgm:pt modelId="{9DBFFBA5-0993-4C66-863C-CC6667805955}" type="pres">
      <dgm:prSet presAssocID="{4276B269-CAEF-4A03-8E74-432AF379D1C8}" presName="child3Text" presStyleLbl="bgAcc1" presStyleIdx="2" presStyleCnt="4">
        <dgm:presLayoutVars>
          <dgm:bulletEnabled val="1"/>
        </dgm:presLayoutVars>
      </dgm:prSet>
      <dgm:spPr/>
    </dgm:pt>
    <dgm:pt modelId="{7F88B9DD-5CCE-45A7-9EC8-5D8FB53EB07B}" type="pres">
      <dgm:prSet presAssocID="{4276B269-CAEF-4A03-8E74-432AF379D1C8}" presName="child4group" presStyleCnt="0"/>
      <dgm:spPr/>
    </dgm:pt>
    <dgm:pt modelId="{F1FD08BB-53A7-4DA2-9132-E87825626322}" type="pres">
      <dgm:prSet presAssocID="{4276B269-CAEF-4A03-8E74-432AF379D1C8}" presName="child4" presStyleLbl="bgAcc1" presStyleIdx="3" presStyleCnt="4" custScaleX="115891" custScaleY="217592" custLinFactNeighborX="55" custLinFactNeighborY="-5039"/>
      <dgm:spPr/>
    </dgm:pt>
    <dgm:pt modelId="{19E86A5F-B87D-4FD8-A736-DCEFA09A9491}" type="pres">
      <dgm:prSet presAssocID="{4276B269-CAEF-4A03-8E74-432AF379D1C8}" presName="child4Text" presStyleLbl="bgAcc1" presStyleIdx="3" presStyleCnt="4">
        <dgm:presLayoutVars>
          <dgm:bulletEnabled val="1"/>
        </dgm:presLayoutVars>
      </dgm:prSet>
      <dgm:spPr/>
    </dgm:pt>
    <dgm:pt modelId="{9B0B1030-4E0E-4AA4-AD79-BF3F5F3D42A1}" type="pres">
      <dgm:prSet presAssocID="{4276B269-CAEF-4A03-8E74-432AF379D1C8}" presName="childPlaceholder" presStyleCnt="0"/>
      <dgm:spPr/>
    </dgm:pt>
    <dgm:pt modelId="{89D4AB77-375D-4C79-8264-DAC6D9A937BD}" type="pres">
      <dgm:prSet presAssocID="{4276B269-CAEF-4A03-8E74-432AF379D1C8}" presName="circle" presStyleCnt="0"/>
      <dgm:spPr/>
    </dgm:pt>
    <dgm:pt modelId="{B2F59909-1E32-48F5-9263-4668C83DB3D5}" type="pres">
      <dgm:prSet presAssocID="{4276B269-CAEF-4A03-8E74-432AF379D1C8}" presName="quadrant1" presStyleLbl="node1" presStyleIdx="0" presStyleCnt="4" custScaleX="116396" custScaleY="124723" custLinFactNeighborX="-5412" custLinFactNeighborY="1852">
        <dgm:presLayoutVars>
          <dgm:chMax val="1"/>
          <dgm:bulletEnabled val="1"/>
        </dgm:presLayoutVars>
      </dgm:prSet>
      <dgm:spPr/>
    </dgm:pt>
    <dgm:pt modelId="{4340490E-21F0-4E06-8E7A-DD4817C61961}" type="pres">
      <dgm:prSet presAssocID="{4276B269-CAEF-4A03-8E74-432AF379D1C8}" presName="quadrant2" presStyleLbl="node1" presStyleIdx="1" presStyleCnt="4" custScaleX="115462" custScaleY="116713" custLinFactNeighborX="5926" custLinFactNeighborY="-2004">
        <dgm:presLayoutVars>
          <dgm:chMax val="1"/>
          <dgm:bulletEnabled val="1"/>
        </dgm:presLayoutVars>
      </dgm:prSet>
      <dgm:spPr/>
    </dgm:pt>
    <dgm:pt modelId="{9C31024D-D221-49A5-987A-CCF8A79322DA}" type="pres">
      <dgm:prSet presAssocID="{4276B269-CAEF-4A03-8E74-432AF379D1C8}" presName="quadrant3" presStyleLbl="node1" presStyleIdx="2" presStyleCnt="4" custScaleX="115524" custScaleY="112164" custLinFactNeighborX="4021" custLinFactNeighborY="6487">
        <dgm:presLayoutVars>
          <dgm:chMax val="1"/>
          <dgm:bulletEnabled val="1"/>
        </dgm:presLayoutVars>
      </dgm:prSet>
      <dgm:spPr/>
    </dgm:pt>
    <dgm:pt modelId="{D0B9E093-187F-4B23-8763-572B0849052B}" type="pres">
      <dgm:prSet presAssocID="{4276B269-CAEF-4A03-8E74-432AF379D1C8}" presName="quadrant4" presStyleLbl="node1" presStyleIdx="3" presStyleCnt="4" custScaleX="112818" custScaleY="121607" custLinFactNeighborX="-6208" custLinFactNeighborY="2467">
        <dgm:presLayoutVars>
          <dgm:chMax val="1"/>
          <dgm:bulletEnabled val="1"/>
        </dgm:presLayoutVars>
      </dgm:prSet>
      <dgm:spPr/>
    </dgm:pt>
    <dgm:pt modelId="{6A4E4F52-2B0B-4240-BA20-47C06D98D2CB}" type="pres">
      <dgm:prSet presAssocID="{4276B269-CAEF-4A03-8E74-432AF379D1C8}" presName="quadrantPlaceholder" presStyleCnt="0"/>
      <dgm:spPr/>
    </dgm:pt>
    <dgm:pt modelId="{98DE13D2-D648-4881-9828-D28399201529}" type="pres">
      <dgm:prSet presAssocID="{4276B269-CAEF-4A03-8E74-432AF379D1C8}" presName="center1" presStyleLbl="fgShp" presStyleIdx="0" presStyleCnt="2" custScaleY="59751" custLinFactNeighborX="-9767" custLinFactNeighborY="3395"/>
      <dgm:spPr/>
    </dgm:pt>
    <dgm:pt modelId="{B8526E97-4634-44E4-A403-2728E0DD3384}" type="pres">
      <dgm:prSet presAssocID="{4276B269-CAEF-4A03-8E74-432AF379D1C8}" presName="center2" presStyleLbl="fgShp" presStyleIdx="1" presStyleCnt="2" custScaleY="50717" custLinFactNeighborX="-9767" custLinFactNeighborY="-13662"/>
      <dgm:spPr/>
    </dgm:pt>
  </dgm:ptLst>
  <dgm:cxnLst>
    <dgm:cxn modelId="{F5147E02-2403-4C35-9ECC-A91B8300C424}" srcId="{34617804-F5A4-40D5-918F-1E9F580DB0CF}" destId="{43E90450-48B7-411E-AAF0-F00D1B340285}" srcOrd="3" destOrd="0" parTransId="{860E1B9B-4A35-4059-9FF4-4367A5A15C64}" sibTransId="{62CF5650-9DA2-44D2-BDF5-39726D1345FC}"/>
    <dgm:cxn modelId="{A8190A05-F259-4904-8453-E05F0277211C}" srcId="{34617804-F5A4-40D5-918F-1E9F580DB0CF}" destId="{14AD08C2-084D-4195-A8A8-FE754A93D7DD}" srcOrd="4" destOrd="0" parTransId="{7B4C2F9F-4582-423E-AFD7-46F3505D9DFD}" sibTransId="{682F71D8-B282-4E64-9593-F00FF19E917D}"/>
    <dgm:cxn modelId="{7B92BB06-1772-45C9-8D65-FBA24546CAE8}" type="presOf" srcId="{63F47474-2B0A-44C6-A2CF-AD0A64DB9E6E}" destId="{F161BE61-F403-4A42-8860-A858CC014887}" srcOrd="0" destOrd="2" presId="urn:microsoft.com/office/officeart/2005/8/layout/cycle4"/>
    <dgm:cxn modelId="{A3A0BE0D-3BDA-4F45-A655-0A64A133DAC2}" srcId="{4276B269-CAEF-4A03-8E74-432AF379D1C8}" destId="{34617804-F5A4-40D5-918F-1E9F580DB0CF}" srcOrd="3" destOrd="0" parTransId="{FD0E67DD-EF13-4457-9658-858C8A9093BB}" sibTransId="{19EA9490-6B11-491D-B075-3DDB1AE7C646}"/>
    <dgm:cxn modelId="{8E9FC31C-01E8-4008-9815-0E7B762A84BC}" type="presOf" srcId="{34617804-F5A4-40D5-918F-1E9F580DB0CF}" destId="{D0B9E093-187F-4B23-8763-572B0849052B}" srcOrd="0" destOrd="0" presId="urn:microsoft.com/office/officeart/2005/8/layout/cycle4"/>
    <dgm:cxn modelId="{1692F221-99FC-4BBA-B1CB-DEA7E3440885}" type="presOf" srcId="{43E90450-48B7-411E-AAF0-F00D1B340285}" destId="{F1FD08BB-53A7-4DA2-9132-E87825626322}" srcOrd="0" destOrd="3" presId="urn:microsoft.com/office/officeart/2005/8/layout/cycle4"/>
    <dgm:cxn modelId="{DDE45223-EAD4-454E-8107-3C277660CC21}" type="presOf" srcId="{5F276B25-E7D0-4E8D-ADA5-DCB680FF4FDD}" destId="{9DBFFBA5-0993-4C66-863C-CC6667805955}" srcOrd="1" destOrd="0" presId="urn:microsoft.com/office/officeart/2005/8/layout/cycle4"/>
    <dgm:cxn modelId="{912AE923-EDA8-4EB8-BBE5-8F56C316FE63}" type="presOf" srcId="{F23802A2-A9F5-4FA8-8D67-A8AB1B19DA5B}" destId="{9DBFFBA5-0993-4C66-863C-CC6667805955}" srcOrd="1" destOrd="3" presId="urn:microsoft.com/office/officeart/2005/8/layout/cycle4"/>
    <dgm:cxn modelId="{9BEAB224-7050-4C65-9ACB-B383FC3D474C}" srcId="{2D0F9148-86AD-4031-AE5A-76E68FF5B03A}" destId="{EAD3A11B-0BD8-4E46-9044-AC4634C211A7}" srcOrd="2" destOrd="0" parTransId="{1C9A71D9-B3AB-4F0A-973C-57D2C2A90862}" sibTransId="{0B2C71A5-DFD8-4127-B45F-C3BCE4D9AD90}"/>
    <dgm:cxn modelId="{C5A9AF26-92E7-46D2-8CB7-63D05709CCED}" type="presOf" srcId="{92C6D0A1-CE99-47C2-BF56-E2706BEE154D}" destId="{DFD952CD-17C6-4BBE-9D5E-0EBF4C3BA99C}" srcOrd="0" destOrd="0" presId="urn:microsoft.com/office/officeart/2005/8/layout/cycle4"/>
    <dgm:cxn modelId="{BF857A32-4DE0-46BE-B582-3F4FE8E0ED04}" type="presOf" srcId="{14AD08C2-084D-4195-A8A8-FE754A93D7DD}" destId="{F1FD08BB-53A7-4DA2-9132-E87825626322}" srcOrd="0" destOrd="4" presId="urn:microsoft.com/office/officeart/2005/8/layout/cycle4"/>
    <dgm:cxn modelId="{08004B3C-A8F3-469E-B425-3D6E62C0026D}" type="presOf" srcId="{43E90450-48B7-411E-AAF0-F00D1B340285}" destId="{19E86A5F-B87D-4FD8-A736-DCEFA09A9491}" srcOrd="1" destOrd="3" presId="urn:microsoft.com/office/officeart/2005/8/layout/cycle4"/>
    <dgm:cxn modelId="{6D94B53D-50E9-43D6-8DE7-FDE9850F128F}" type="presOf" srcId="{1553F533-AFE6-4418-9BAC-5FBFAD830333}" destId="{4340490E-21F0-4E06-8E7A-DD4817C61961}" srcOrd="0" destOrd="0" presId="urn:microsoft.com/office/officeart/2005/8/layout/cycle4"/>
    <dgm:cxn modelId="{B28BBB5E-7DD1-4102-990D-4AEFE6FC4F74}" type="presOf" srcId="{73E81ECD-9708-4CBF-81B1-79EE2B60964B}" destId="{F1FD08BB-53A7-4DA2-9132-E87825626322}" srcOrd="0" destOrd="0" presId="urn:microsoft.com/office/officeart/2005/8/layout/cycle4"/>
    <dgm:cxn modelId="{29072062-4692-4E04-900A-C092DC7153E5}" type="presOf" srcId="{18E1399B-3462-433E-89AA-6AA8E1C78204}" destId="{4387721C-F1BF-4BDB-9DA2-8C4C1D45A04B}" srcOrd="1" destOrd="1" presId="urn:microsoft.com/office/officeart/2005/8/layout/cycle4"/>
    <dgm:cxn modelId="{E2DCC965-716D-455A-8AD7-6B4E1CA3DC93}" srcId="{2D0F9148-86AD-4031-AE5A-76E68FF5B03A}" destId="{9FBECB66-D686-478B-9E1D-19BAAFC8023F}" srcOrd="1" destOrd="0" parTransId="{6901BF29-0183-47C6-AF1E-915AAAB2E8D2}" sibTransId="{01C2400A-D66B-4EBC-A3DD-F307DB8FDDDB}"/>
    <dgm:cxn modelId="{40254747-0D0B-4F88-BA86-F6D021A3EF84}" type="presOf" srcId="{92C6D0A1-CE99-47C2-BF56-E2706BEE154D}" destId="{32FE4A5C-B174-4B7A-82EF-9FF3A15FDB9A}" srcOrd="1" destOrd="0" presId="urn:microsoft.com/office/officeart/2005/8/layout/cycle4"/>
    <dgm:cxn modelId="{84341949-09FB-4D33-9B37-AFC077111558}" type="presOf" srcId="{65979860-352F-4076-9055-577FCD095631}" destId="{F1FD08BB-53A7-4DA2-9132-E87825626322}" srcOrd="0" destOrd="2" presId="urn:microsoft.com/office/officeart/2005/8/layout/cycle4"/>
    <dgm:cxn modelId="{9F358449-8865-4FC5-A955-9920BC94F21A}" type="presOf" srcId="{3212AF8B-95F1-4C56-93F9-A39A9C298D4A}" destId="{F1FD08BB-53A7-4DA2-9132-E87825626322}" srcOrd="0" destOrd="1" presId="urn:microsoft.com/office/officeart/2005/8/layout/cycle4"/>
    <dgm:cxn modelId="{2C918A4A-769A-4725-98C8-A712171D2565}" srcId="{A5711197-37E1-4685-8A22-9265A41136C0}" destId="{63F47474-2B0A-44C6-A2CF-AD0A64DB9E6E}" srcOrd="2" destOrd="0" parTransId="{EB283B0D-5CD2-405F-9E37-3AAB834194D4}" sibTransId="{D22CA9AF-901C-4A2A-AE4A-D756BEF50C0B}"/>
    <dgm:cxn modelId="{2562F86B-201A-4F5C-9991-35161A511BE0}" type="presOf" srcId="{A5711197-37E1-4685-8A22-9265A41136C0}" destId="{B2F59909-1E32-48F5-9263-4668C83DB3D5}" srcOrd="0" destOrd="0" presId="urn:microsoft.com/office/officeart/2005/8/layout/cycle4"/>
    <dgm:cxn modelId="{EEF48D6C-DB00-4B1C-BA1A-F004EA9537E1}" srcId="{A5711197-37E1-4685-8A22-9265A41136C0}" destId="{18E1399B-3462-433E-89AA-6AA8E1C78204}" srcOrd="1" destOrd="0" parTransId="{6367DAE5-3EB6-4FB7-BEB2-91AE89874B78}" sibTransId="{E29D204F-F219-4629-9810-A528B444C5B8}"/>
    <dgm:cxn modelId="{7D6B096F-869F-4902-88E7-8DB1D904F931}" srcId="{4276B269-CAEF-4A03-8E74-432AF379D1C8}" destId="{A5711197-37E1-4685-8A22-9265A41136C0}" srcOrd="0" destOrd="0" parTransId="{4780D949-83B0-4D2C-A844-DD005FCDB7D1}" sibTransId="{48962F7A-67C5-4AEC-ACD8-479FC3BDABFD}"/>
    <dgm:cxn modelId="{37D21A54-B319-49A1-84AA-9832C49CAFEB}" srcId="{34617804-F5A4-40D5-918F-1E9F580DB0CF}" destId="{70A2C377-7F56-4917-8F1C-70D02E0E97FC}" srcOrd="5" destOrd="0" parTransId="{3EB0139D-3DEB-48F8-BC85-4F4116D99C22}" sibTransId="{3B57B91E-08A6-43F3-8408-086A9C08A503}"/>
    <dgm:cxn modelId="{F077D85A-00D2-4799-8CD9-481A53B68174}" type="presOf" srcId="{63F47474-2B0A-44C6-A2CF-AD0A64DB9E6E}" destId="{4387721C-F1BF-4BDB-9DA2-8C4C1D45A04B}" srcOrd="1" destOrd="2" presId="urn:microsoft.com/office/officeart/2005/8/layout/cycle4"/>
    <dgm:cxn modelId="{0BDC8D7C-3FBB-4E8E-9B54-672F51EF3153}" type="presOf" srcId="{3212AF8B-95F1-4C56-93F9-A39A9C298D4A}" destId="{19E86A5F-B87D-4FD8-A736-DCEFA09A9491}" srcOrd="1" destOrd="1" presId="urn:microsoft.com/office/officeart/2005/8/layout/cycle4"/>
    <dgm:cxn modelId="{9F834080-A6EC-41F3-B92C-495C00359123}" srcId="{2D0F9148-86AD-4031-AE5A-76E68FF5B03A}" destId="{F23802A2-A9F5-4FA8-8D67-A8AB1B19DA5B}" srcOrd="3" destOrd="0" parTransId="{9E1E7EF1-734F-4B9A-AABE-E2C2C0BB8634}" sibTransId="{62888490-0018-4B8F-8A8C-DA073881FC9F}"/>
    <dgm:cxn modelId="{8A8BAD80-5881-42A2-A743-92BD3F0C3187}" type="presOf" srcId="{4276B269-CAEF-4A03-8E74-432AF379D1C8}" destId="{B73C0390-2BA2-420D-A7CC-8FF9ABD16A97}" srcOrd="0" destOrd="0" presId="urn:microsoft.com/office/officeart/2005/8/layout/cycle4"/>
    <dgm:cxn modelId="{8B90C583-A550-4BE8-BDC2-66EDD12143A8}" type="presOf" srcId="{D9D06A7B-BA36-4B25-BE9C-AD842C8E57CC}" destId="{DFD952CD-17C6-4BBE-9D5E-0EBF4C3BA99C}" srcOrd="0" destOrd="1" presId="urn:microsoft.com/office/officeart/2005/8/layout/cycle4"/>
    <dgm:cxn modelId="{64001685-D56F-4E13-BF1B-E80E91033594}" type="presOf" srcId="{0BD31E45-5A33-4B40-887B-3A14139ADE5B}" destId="{F161BE61-F403-4A42-8860-A858CC014887}" srcOrd="0" destOrd="0" presId="urn:microsoft.com/office/officeart/2005/8/layout/cycle4"/>
    <dgm:cxn modelId="{96C63D8B-6D8D-4DD0-836B-9EBA1523460C}" srcId="{A5711197-37E1-4685-8A22-9265A41136C0}" destId="{0BD31E45-5A33-4B40-887B-3A14139ADE5B}" srcOrd="0" destOrd="0" parTransId="{C106EECD-8BD6-49EE-A484-89A7D43016E4}" sibTransId="{90326D16-367D-451E-AE90-F93DCE117239}"/>
    <dgm:cxn modelId="{2BA6A291-8C22-400B-BFDF-2D81347A2047}" type="presOf" srcId="{D9D06A7B-BA36-4B25-BE9C-AD842C8E57CC}" destId="{32FE4A5C-B174-4B7A-82EF-9FF3A15FDB9A}" srcOrd="1" destOrd="1" presId="urn:microsoft.com/office/officeart/2005/8/layout/cycle4"/>
    <dgm:cxn modelId="{7639AF9E-5F89-454C-9B12-A2DE5A374632}" type="presOf" srcId="{70A2C377-7F56-4917-8F1C-70D02E0E97FC}" destId="{F1FD08BB-53A7-4DA2-9132-E87825626322}" srcOrd="0" destOrd="5" presId="urn:microsoft.com/office/officeart/2005/8/layout/cycle4"/>
    <dgm:cxn modelId="{2BCE98A0-08ED-4972-A2D3-607E27AF6E56}" type="presOf" srcId="{9FBECB66-D686-478B-9E1D-19BAAFC8023F}" destId="{F6837529-BADF-4C4D-9E90-7FD237DEB65D}" srcOrd="0" destOrd="1" presId="urn:microsoft.com/office/officeart/2005/8/layout/cycle4"/>
    <dgm:cxn modelId="{C6B2FCA2-93D3-4541-9E69-CC63486F1ACD}" type="presOf" srcId="{5F276B25-E7D0-4E8D-ADA5-DCB680FF4FDD}" destId="{F6837529-BADF-4C4D-9E90-7FD237DEB65D}" srcOrd="0" destOrd="0" presId="urn:microsoft.com/office/officeart/2005/8/layout/cycle4"/>
    <dgm:cxn modelId="{A19B64A4-8FCB-4E16-BDCC-64A0BAB54CD7}" srcId="{1553F533-AFE6-4418-9BAC-5FBFAD830333}" destId="{92C6D0A1-CE99-47C2-BF56-E2706BEE154D}" srcOrd="0" destOrd="0" parTransId="{2EFBD93A-BF84-44BF-84B7-D31C6652FC83}" sibTransId="{4FC84D00-BEE3-49A8-9AF2-72FF338BC15D}"/>
    <dgm:cxn modelId="{3D2ACAA9-665A-4F7E-B1C5-23301B55FC59}" srcId="{34617804-F5A4-40D5-918F-1E9F580DB0CF}" destId="{65979860-352F-4076-9055-577FCD095631}" srcOrd="2" destOrd="0" parTransId="{8A62B46F-2785-40CA-9E04-58F88B6FC8D1}" sibTransId="{4CAAFDC9-4D6B-4005-873F-DCB03A49D43C}"/>
    <dgm:cxn modelId="{5C6E6CAD-CB5A-4368-BAB3-721DE03B6929}" type="presOf" srcId="{EAD3A11B-0BD8-4E46-9044-AC4634C211A7}" destId="{9DBFFBA5-0993-4C66-863C-CC6667805955}" srcOrd="1" destOrd="2" presId="urn:microsoft.com/office/officeart/2005/8/layout/cycle4"/>
    <dgm:cxn modelId="{9DAACEB2-2DCB-4695-8080-D0140C19B19C}" type="presOf" srcId="{2D0F9148-86AD-4031-AE5A-76E68FF5B03A}" destId="{9C31024D-D221-49A5-987A-CCF8A79322DA}" srcOrd="0" destOrd="0" presId="urn:microsoft.com/office/officeart/2005/8/layout/cycle4"/>
    <dgm:cxn modelId="{C61F67B3-4E30-49AC-97BC-19BC064E285A}" srcId="{4276B269-CAEF-4A03-8E74-432AF379D1C8}" destId="{1553F533-AFE6-4418-9BAC-5FBFAD830333}" srcOrd="1" destOrd="0" parTransId="{01F51FC8-1198-4980-8516-FE89EFC2C539}" sibTransId="{91DB59AF-480B-4B6C-A9F0-A497DCE306BF}"/>
    <dgm:cxn modelId="{721099BA-9B15-4A1E-B11A-3845187D4B11}" srcId="{34617804-F5A4-40D5-918F-1E9F580DB0CF}" destId="{73E81ECD-9708-4CBF-81B1-79EE2B60964B}" srcOrd="0" destOrd="0" parTransId="{9A1B2711-5584-454F-A3B2-A1EF9385667C}" sibTransId="{AAE06C33-36C3-4E0F-8A9D-F07E33E995D1}"/>
    <dgm:cxn modelId="{974FABC4-598C-4605-88D3-D6EF3E22143C}" type="presOf" srcId="{EAD3A11B-0BD8-4E46-9044-AC4634C211A7}" destId="{F6837529-BADF-4C4D-9E90-7FD237DEB65D}" srcOrd="0" destOrd="2" presId="urn:microsoft.com/office/officeart/2005/8/layout/cycle4"/>
    <dgm:cxn modelId="{39EDEEC5-3121-43E4-999C-70C0BB9DD024}" srcId="{34617804-F5A4-40D5-918F-1E9F580DB0CF}" destId="{3212AF8B-95F1-4C56-93F9-A39A9C298D4A}" srcOrd="1" destOrd="0" parTransId="{4911054E-CBA4-4223-8378-61B18BC00063}" sibTransId="{667EEF96-C375-4839-9D8E-F75F640ADAA9}"/>
    <dgm:cxn modelId="{DA72AAC6-BD96-46D6-A9F9-7E81227895F7}" srcId="{4276B269-CAEF-4A03-8E74-432AF379D1C8}" destId="{2D0F9148-86AD-4031-AE5A-76E68FF5B03A}" srcOrd="2" destOrd="0" parTransId="{59EDAFBC-6769-460F-A53D-E12459C77854}" sibTransId="{BF0DCA1F-A059-4A22-9D63-7E2F3CA8DC2A}"/>
    <dgm:cxn modelId="{92AD10C9-E45C-486A-8660-FBD6C509882D}" type="presOf" srcId="{9FBECB66-D686-478B-9E1D-19BAAFC8023F}" destId="{9DBFFBA5-0993-4C66-863C-CC6667805955}" srcOrd="1" destOrd="1" presId="urn:microsoft.com/office/officeart/2005/8/layout/cycle4"/>
    <dgm:cxn modelId="{54483DCB-5585-47A8-A183-F9C695FF4645}" type="presOf" srcId="{0BD31E45-5A33-4B40-887B-3A14139ADE5B}" destId="{4387721C-F1BF-4BDB-9DA2-8C4C1D45A04B}" srcOrd="1" destOrd="0" presId="urn:microsoft.com/office/officeart/2005/8/layout/cycle4"/>
    <dgm:cxn modelId="{EA4C0DCE-5A75-4FBF-98B0-278266C532D8}" srcId="{1553F533-AFE6-4418-9BAC-5FBFAD830333}" destId="{D9D06A7B-BA36-4B25-BE9C-AD842C8E57CC}" srcOrd="1" destOrd="0" parTransId="{3E88318A-DF70-4E1D-8AA8-77A42396C75A}" sibTransId="{A5AF4F31-D8D3-4AB7-9483-90F4CBAD1D97}"/>
    <dgm:cxn modelId="{6F3A3DD6-59E0-49A8-8631-8B78C1552807}" srcId="{2D0F9148-86AD-4031-AE5A-76E68FF5B03A}" destId="{5F276B25-E7D0-4E8D-ADA5-DCB680FF4FDD}" srcOrd="0" destOrd="0" parTransId="{031DAB9E-F114-4E14-9BD2-D9E9AA11C86B}" sibTransId="{F973150C-AFF2-4033-9116-5446A6406348}"/>
    <dgm:cxn modelId="{B39D91DC-3A34-4129-9C3C-363C06A44125}" type="presOf" srcId="{18E1399B-3462-433E-89AA-6AA8E1C78204}" destId="{F161BE61-F403-4A42-8860-A858CC014887}" srcOrd="0" destOrd="1" presId="urn:microsoft.com/office/officeart/2005/8/layout/cycle4"/>
    <dgm:cxn modelId="{7C1426DF-CBF4-4655-8535-3E05D85F7B5B}" type="presOf" srcId="{14AD08C2-084D-4195-A8A8-FE754A93D7DD}" destId="{19E86A5F-B87D-4FD8-A736-DCEFA09A9491}" srcOrd="1" destOrd="4" presId="urn:microsoft.com/office/officeart/2005/8/layout/cycle4"/>
    <dgm:cxn modelId="{6BD8C4E3-C1B0-469C-A52B-EFA96DEA0FB7}" type="presOf" srcId="{73E81ECD-9708-4CBF-81B1-79EE2B60964B}" destId="{19E86A5F-B87D-4FD8-A736-DCEFA09A9491}" srcOrd="1" destOrd="0" presId="urn:microsoft.com/office/officeart/2005/8/layout/cycle4"/>
    <dgm:cxn modelId="{1E174AF2-243C-40BF-87BD-BE0369DDB9BA}" type="presOf" srcId="{F23802A2-A9F5-4FA8-8D67-A8AB1B19DA5B}" destId="{F6837529-BADF-4C4D-9E90-7FD237DEB65D}" srcOrd="0" destOrd="3" presId="urn:microsoft.com/office/officeart/2005/8/layout/cycle4"/>
    <dgm:cxn modelId="{0CDED3F2-5D8B-4715-8923-1033D6656ECA}" type="presOf" srcId="{65979860-352F-4076-9055-577FCD095631}" destId="{19E86A5F-B87D-4FD8-A736-DCEFA09A9491}" srcOrd="1" destOrd="2" presId="urn:microsoft.com/office/officeart/2005/8/layout/cycle4"/>
    <dgm:cxn modelId="{E445E3F5-6813-42B6-9AF9-055B2CDAB3FE}" type="presOf" srcId="{70A2C377-7F56-4917-8F1C-70D02E0E97FC}" destId="{19E86A5F-B87D-4FD8-A736-DCEFA09A9491}" srcOrd="1" destOrd="5" presId="urn:microsoft.com/office/officeart/2005/8/layout/cycle4"/>
    <dgm:cxn modelId="{8536573A-29F9-4F65-89A3-99D533639F4B}" type="presParOf" srcId="{B73C0390-2BA2-420D-A7CC-8FF9ABD16A97}" destId="{FB621298-C838-4D1B-B188-8CB5F40D6C36}" srcOrd="0" destOrd="0" presId="urn:microsoft.com/office/officeart/2005/8/layout/cycle4"/>
    <dgm:cxn modelId="{50F36D66-5358-4C51-B871-08C7C8235334}" type="presParOf" srcId="{FB621298-C838-4D1B-B188-8CB5F40D6C36}" destId="{A6933820-C230-42F6-AAAF-3978465EE402}" srcOrd="0" destOrd="0" presId="urn:microsoft.com/office/officeart/2005/8/layout/cycle4"/>
    <dgm:cxn modelId="{F78DC4B0-4C56-4031-B401-FBBAA181E3DB}" type="presParOf" srcId="{A6933820-C230-42F6-AAAF-3978465EE402}" destId="{F161BE61-F403-4A42-8860-A858CC014887}" srcOrd="0" destOrd="0" presId="urn:microsoft.com/office/officeart/2005/8/layout/cycle4"/>
    <dgm:cxn modelId="{40A6E246-EBAF-4D4A-A3F4-9A0E9803AD03}" type="presParOf" srcId="{A6933820-C230-42F6-AAAF-3978465EE402}" destId="{4387721C-F1BF-4BDB-9DA2-8C4C1D45A04B}" srcOrd="1" destOrd="0" presId="urn:microsoft.com/office/officeart/2005/8/layout/cycle4"/>
    <dgm:cxn modelId="{06A73FB3-DE06-4877-A6A8-6C6D4AA142A7}" type="presParOf" srcId="{FB621298-C838-4D1B-B188-8CB5F40D6C36}" destId="{62998E15-FF91-41F5-B9C0-171D9F39A94B}" srcOrd="1" destOrd="0" presId="urn:microsoft.com/office/officeart/2005/8/layout/cycle4"/>
    <dgm:cxn modelId="{D1E60D47-28E6-44F9-9E5A-75C57F574DC8}" type="presParOf" srcId="{62998E15-FF91-41F5-B9C0-171D9F39A94B}" destId="{DFD952CD-17C6-4BBE-9D5E-0EBF4C3BA99C}" srcOrd="0" destOrd="0" presId="urn:microsoft.com/office/officeart/2005/8/layout/cycle4"/>
    <dgm:cxn modelId="{A6ECD8D1-5175-4778-9BA9-485CE8DAE47D}" type="presParOf" srcId="{62998E15-FF91-41F5-B9C0-171D9F39A94B}" destId="{32FE4A5C-B174-4B7A-82EF-9FF3A15FDB9A}" srcOrd="1" destOrd="0" presId="urn:microsoft.com/office/officeart/2005/8/layout/cycle4"/>
    <dgm:cxn modelId="{CB021DFD-1777-4A58-834E-BE48D134BB17}" type="presParOf" srcId="{FB621298-C838-4D1B-B188-8CB5F40D6C36}" destId="{9258B929-045B-460A-9B8B-4AB9DBC64335}" srcOrd="2" destOrd="0" presId="urn:microsoft.com/office/officeart/2005/8/layout/cycle4"/>
    <dgm:cxn modelId="{374A9986-7517-4146-846A-3D6C7763B711}" type="presParOf" srcId="{9258B929-045B-460A-9B8B-4AB9DBC64335}" destId="{F6837529-BADF-4C4D-9E90-7FD237DEB65D}" srcOrd="0" destOrd="0" presId="urn:microsoft.com/office/officeart/2005/8/layout/cycle4"/>
    <dgm:cxn modelId="{22C4A786-5F4F-4603-85E6-033920423953}" type="presParOf" srcId="{9258B929-045B-460A-9B8B-4AB9DBC64335}" destId="{9DBFFBA5-0993-4C66-863C-CC6667805955}" srcOrd="1" destOrd="0" presId="urn:microsoft.com/office/officeart/2005/8/layout/cycle4"/>
    <dgm:cxn modelId="{6BAD6724-40C6-4D95-855C-5B48F2303A52}" type="presParOf" srcId="{FB621298-C838-4D1B-B188-8CB5F40D6C36}" destId="{7F88B9DD-5CCE-45A7-9EC8-5D8FB53EB07B}" srcOrd="3" destOrd="0" presId="urn:microsoft.com/office/officeart/2005/8/layout/cycle4"/>
    <dgm:cxn modelId="{ACAA1A9D-341F-49B2-B12C-B3D3A2F84693}" type="presParOf" srcId="{7F88B9DD-5CCE-45A7-9EC8-5D8FB53EB07B}" destId="{F1FD08BB-53A7-4DA2-9132-E87825626322}" srcOrd="0" destOrd="0" presId="urn:microsoft.com/office/officeart/2005/8/layout/cycle4"/>
    <dgm:cxn modelId="{498ED6A8-31E3-4554-AF24-41F87939FB0A}" type="presParOf" srcId="{7F88B9DD-5CCE-45A7-9EC8-5D8FB53EB07B}" destId="{19E86A5F-B87D-4FD8-A736-DCEFA09A9491}" srcOrd="1" destOrd="0" presId="urn:microsoft.com/office/officeart/2005/8/layout/cycle4"/>
    <dgm:cxn modelId="{2D66EB97-9A8D-40F7-8160-854B6EB092BC}" type="presParOf" srcId="{FB621298-C838-4D1B-B188-8CB5F40D6C36}" destId="{9B0B1030-4E0E-4AA4-AD79-BF3F5F3D42A1}" srcOrd="4" destOrd="0" presId="urn:microsoft.com/office/officeart/2005/8/layout/cycle4"/>
    <dgm:cxn modelId="{B1CF9FE1-2FB9-41F3-BD2E-7DB95D7CDC3D}" type="presParOf" srcId="{B73C0390-2BA2-420D-A7CC-8FF9ABD16A97}" destId="{89D4AB77-375D-4C79-8264-DAC6D9A937BD}" srcOrd="1" destOrd="0" presId="urn:microsoft.com/office/officeart/2005/8/layout/cycle4"/>
    <dgm:cxn modelId="{49C16D8D-4606-4877-9333-9639FFF883A2}" type="presParOf" srcId="{89D4AB77-375D-4C79-8264-DAC6D9A937BD}" destId="{B2F59909-1E32-48F5-9263-4668C83DB3D5}" srcOrd="0" destOrd="0" presId="urn:microsoft.com/office/officeart/2005/8/layout/cycle4"/>
    <dgm:cxn modelId="{463E09CB-D56D-4F52-91DE-C498F4FF7C7E}" type="presParOf" srcId="{89D4AB77-375D-4C79-8264-DAC6D9A937BD}" destId="{4340490E-21F0-4E06-8E7A-DD4817C61961}" srcOrd="1" destOrd="0" presId="urn:microsoft.com/office/officeart/2005/8/layout/cycle4"/>
    <dgm:cxn modelId="{4427F2B9-0A9B-47C5-AF82-C4B4BD59C9BC}" type="presParOf" srcId="{89D4AB77-375D-4C79-8264-DAC6D9A937BD}" destId="{9C31024D-D221-49A5-987A-CCF8A79322DA}" srcOrd="2" destOrd="0" presId="urn:microsoft.com/office/officeart/2005/8/layout/cycle4"/>
    <dgm:cxn modelId="{2DA04942-7900-4A9E-8580-E7D6F14FBE1E}" type="presParOf" srcId="{89D4AB77-375D-4C79-8264-DAC6D9A937BD}" destId="{D0B9E093-187F-4B23-8763-572B0849052B}" srcOrd="3" destOrd="0" presId="urn:microsoft.com/office/officeart/2005/8/layout/cycle4"/>
    <dgm:cxn modelId="{4FCE4784-8854-42CA-BFD7-7ED2CAA07B60}" type="presParOf" srcId="{89D4AB77-375D-4C79-8264-DAC6D9A937BD}" destId="{6A4E4F52-2B0B-4240-BA20-47C06D98D2CB}" srcOrd="4" destOrd="0" presId="urn:microsoft.com/office/officeart/2005/8/layout/cycle4"/>
    <dgm:cxn modelId="{17308973-3A58-4ADD-B933-601B95A6D042}" type="presParOf" srcId="{B73C0390-2BA2-420D-A7CC-8FF9ABD16A97}" destId="{98DE13D2-D648-4881-9828-D28399201529}" srcOrd="2" destOrd="0" presId="urn:microsoft.com/office/officeart/2005/8/layout/cycle4"/>
    <dgm:cxn modelId="{DE15636D-DFE6-41B0-AFD1-8D68A278F00B}" type="presParOf" srcId="{B73C0390-2BA2-420D-A7CC-8FF9ABD16A97}" destId="{B8526E97-4634-44E4-A403-2728E0DD33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76B269-CAEF-4A03-8E74-432AF379D1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11197-37E1-4685-8A22-9265A41136C0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Tax Benefits</a:t>
          </a:r>
        </a:p>
        <a:p>
          <a:r>
            <a:rPr lang="en-US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Add 20% After Tax Profit</a:t>
          </a:r>
        </a:p>
      </dgm:t>
    </dgm:pt>
    <dgm:pt modelId="{4780D949-83B0-4D2C-A844-DD005FCDB7D1}" type="parTrans" cxnId="{7D6B096F-869F-4902-88E7-8DB1D904F931}">
      <dgm:prSet/>
      <dgm:spPr/>
      <dgm:t>
        <a:bodyPr/>
        <a:lstStyle/>
        <a:p>
          <a:endParaRPr lang="en-US"/>
        </a:p>
      </dgm:t>
    </dgm:pt>
    <dgm:pt modelId="{48962F7A-67C5-4AEC-ACD8-479FC3BDABFD}" type="sibTrans" cxnId="{7D6B096F-869F-4902-88E7-8DB1D904F931}">
      <dgm:prSet/>
      <dgm:spPr/>
      <dgm:t>
        <a:bodyPr/>
        <a:lstStyle/>
        <a:p>
          <a:endParaRPr lang="en-US"/>
        </a:p>
      </dgm:t>
    </dgm:pt>
    <dgm:pt modelId="{0BD31E45-5A33-4B40-887B-3A14139ADE5B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$58M in Opportunity Zone Tax benefits for capital gains investment.</a:t>
          </a:r>
        </a:p>
      </dgm:t>
    </dgm:pt>
    <dgm:pt modelId="{C106EECD-8BD6-49EE-A484-89A7D43016E4}" type="parTrans" cxnId="{96C63D8B-6D8D-4DD0-836B-9EBA1523460C}">
      <dgm:prSet/>
      <dgm:spPr/>
      <dgm:t>
        <a:bodyPr/>
        <a:lstStyle/>
        <a:p>
          <a:endParaRPr lang="en-US"/>
        </a:p>
      </dgm:t>
    </dgm:pt>
    <dgm:pt modelId="{90326D16-367D-451E-AE90-F93DCE117239}" type="sibTrans" cxnId="{96C63D8B-6D8D-4DD0-836B-9EBA1523460C}">
      <dgm:prSet/>
      <dgm:spPr/>
      <dgm:t>
        <a:bodyPr/>
        <a:lstStyle/>
        <a:p>
          <a:endParaRPr lang="en-US"/>
        </a:p>
      </dgm:t>
    </dgm:pt>
    <dgm:pt modelId="{1553F533-AFE6-4418-9BAC-5FBFAD830333}">
      <dgm:prSet phldrT="[Text]" custT="1"/>
      <dgm:spPr/>
      <dgm:t>
        <a:bodyPr/>
        <a:lstStyle/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Services / Revenue Streams</a:t>
          </a:r>
        </a:p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Business 53.8%</a:t>
          </a:r>
        </a:p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Apartments 46.2%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51FC8-1198-4980-8516-FE89EFC2C539}" type="parTrans" cxnId="{C61F67B3-4E30-49AC-97BC-19BC064E285A}">
      <dgm:prSet/>
      <dgm:spPr/>
      <dgm:t>
        <a:bodyPr/>
        <a:lstStyle/>
        <a:p>
          <a:endParaRPr lang="en-US"/>
        </a:p>
      </dgm:t>
    </dgm:pt>
    <dgm:pt modelId="{91DB59AF-480B-4B6C-A9F0-A497DCE306BF}" type="sibTrans" cxnId="{C61F67B3-4E30-49AC-97BC-19BC064E285A}">
      <dgm:prSet/>
      <dgm:spPr/>
      <dgm:t>
        <a:bodyPr/>
        <a:lstStyle/>
        <a:p>
          <a:endParaRPr lang="en-US"/>
        </a:p>
      </dgm:t>
    </dgm:pt>
    <dgm:pt modelId="{60E41C64-C2AB-43E1-B271-11C513ADF923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Smart City Tech revenue</a:t>
          </a:r>
        </a:p>
      </dgm:t>
    </dgm:pt>
    <dgm:pt modelId="{578D475A-4CF7-4E61-8FFC-FF4BB7BD1EDF}" type="parTrans" cxnId="{A2BD9885-8293-459A-90BA-2FD9202E2BFB}">
      <dgm:prSet/>
      <dgm:spPr/>
      <dgm:t>
        <a:bodyPr/>
        <a:lstStyle/>
        <a:p>
          <a:endParaRPr lang="en-US"/>
        </a:p>
      </dgm:t>
    </dgm:pt>
    <dgm:pt modelId="{BEA95E62-6EFF-4DE2-B6D6-3A51562A7D15}" type="sibTrans" cxnId="{A2BD9885-8293-459A-90BA-2FD9202E2BFB}">
      <dgm:prSet/>
      <dgm:spPr/>
      <dgm:t>
        <a:bodyPr/>
        <a:lstStyle/>
        <a:p>
          <a:endParaRPr lang="en-US"/>
        </a:p>
      </dgm:t>
    </dgm:pt>
    <dgm:pt modelId="{2D0F9148-86AD-4031-AE5A-76E68FF5B03A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Strong Development/Business Team</a:t>
          </a:r>
        </a:p>
      </dgm:t>
    </dgm:pt>
    <dgm:pt modelId="{59EDAFBC-6769-460F-A53D-E12459C77854}" type="parTrans" cxnId="{DA72AAC6-BD96-46D6-A9F9-7E81227895F7}">
      <dgm:prSet/>
      <dgm:spPr/>
      <dgm:t>
        <a:bodyPr/>
        <a:lstStyle/>
        <a:p>
          <a:endParaRPr lang="en-US"/>
        </a:p>
      </dgm:t>
    </dgm:pt>
    <dgm:pt modelId="{BF0DCA1F-A059-4A22-9D63-7E2F3CA8DC2A}" type="sibTrans" cxnId="{DA72AAC6-BD96-46D6-A9F9-7E81227895F7}">
      <dgm:prSet/>
      <dgm:spPr/>
      <dgm:t>
        <a:bodyPr/>
        <a:lstStyle/>
        <a:p>
          <a:endParaRPr lang="en-US"/>
        </a:p>
      </dgm:t>
    </dgm:pt>
    <dgm:pt modelId="{34617804-F5A4-40D5-918F-1E9F580DB0CF}">
      <dgm:prSet phldrT="[Text]"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Leveraged Special Financing</a:t>
          </a:r>
        </a:p>
        <a:p>
          <a:r>
            <a:rPr lang="en-US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Five Renewable Energy Incentives </a:t>
          </a:r>
        </a:p>
      </dgm:t>
    </dgm:pt>
    <dgm:pt modelId="{FD0E67DD-EF13-4457-9658-858C8A9093BB}" type="parTrans" cxnId="{A3A0BE0D-3BDA-4F45-A655-0A64A133DAC2}">
      <dgm:prSet/>
      <dgm:spPr/>
      <dgm:t>
        <a:bodyPr/>
        <a:lstStyle/>
        <a:p>
          <a:endParaRPr lang="en-US"/>
        </a:p>
      </dgm:t>
    </dgm:pt>
    <dgm:pt modelId="{19EA9490-6B11-491D-B075-3DDB1AE7C646}" type="sibTrans" cxnId="{A3A0BE0D-3BDA-4F45-A655-0A64A133DAC2}">
      <dgm:prSet/>
      <dgm:spPr/>
      <dgm:t>
        <a:bodyPr/>
        <a:lstStyle/>
        <a:p>
          <a:endParaRPr lang="en-US"/>
        </a:p>
      </dgm:t>
    </dgm:pt>
    <dgm:pt modelId="{65979860-352F-4076-9055-577FCD095631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$57m in CPACE clean energy  and Tax Increment Financing (TIF) Multifamily and</a:t>
          </a:r>
        </a:p>
      </dgm:t>
    </dgm:pt>
    <dgm:pt modelId="{8A62B46F-2785-40CA-9E04-58F88B6FC8D1}" type="parTrans" cxnId="{3D2ACAA9-665A-4F7E-B1C5-23301B55FC59}">
      <dgm:prSet/>
      <dgm:spPr/>
      <dgm:t>
        <a:bodyPr/>
        <a:lstStyle/>
        <a:p>
          <a:endParaRPr lang="en-US"/>
        </a:p>
      </dgm:t>
    </dgm:pt>
    <dgm:pt modelId="{4CAAFDC9-4D6B-4005-873F-DCB03A49D43C}" type="sibTrans" cxnId="{3D2ACAA9-665A-4F7E-B1C5-23301B55FC59}">
      <dgm:prSet/>
      <dgm:spPr/>
      <dgm:t>
        <a:bodyPr/>
        <a:lstStyle/>
        <a:p>
          <a:endParaRPr lang="en-US"/>
        </a:p>
      </dgm:t>
    </dgm:pt>
    <dgm:pt modelId="{B8488A80-9755-456F-8E08-6034D2C9363B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Clean energy revenue</a:t>
          </a:r>
        </a:p>
      </dgm:t>
    </dgm:pt>
    <dgm:pt modelId="{6AE6228B-7B6A-41CC-A017-DEE6F7874A27}" type="parTrans" cxnId="{5D80136E-222C-4682-A24E-3CD95AD1B0B3}">
      <dgm:prSet/>
      <dgm:spPr/>
      <dgm:t>
        <a:bodyPr/>
        <a:lstStyle/>
        <a:p>
          <a:endParaRPr lang="en-US"/>
        </a:p>
      </dgm:t>
    </dgm:pt>
    <dgm:pt modelId="{C9434F13-4AF0-46A3-8A37-5982FAE3CA01}" type="sibTrans" cxnId="{5D80136E-222C-4682-A24E-3CD95AD1B0B3}">
      <dgm:prSet/>
      <dgm:spPr/>
      <dgm:t>
        <a:bodyPr/>
        <a:lstStyle/>
        <a:p>
          <a:endParaRPr lang="en-US"/>
        </a:p>
      </dgm:t>
    </dgm:pt>
    <dgm:pt modelId="{85A6CFF9-D46B-4E11-B032-5224B2D4098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High tech security, health, and software services</a:t>
          </a:r>
        </a:p>
      </dgm:t>
    </dgm:pt>
    <dgm:pt modelId="{CBFA19B6-3042-4F70-834E-B59D2D8FEEA7}" type="parTrans" cxnId="{432BAAF9-DEEE-4E23-9978-8F9333143284}">
      <dgm:prSet/>
      <dgm:spPr/>
      <dgm:t>
        <a:bodyPr/>
        <a:lstStyle/>
        <a:p>
          <a:endParaRPr lang="en-US"/>
        </a:p>
      </dgm:t>
    </dgm:pt>
    <dgm:pt modelId="{33ABA94B-C85E-464C-ACC6-C762F917BF27}" type="sibTrans" cxnId="{432BAAF9-DEEE-4E23-9978-8F9333143284}">
      <dgm:prSet/>
      <dgm:spPr/>
      <dgm:t>
        <a:bodyPr/>
        <a:lstStyle/>
        <a:p>
          <a:endParaRPr lang="en-US"/>
        </a:p>
      </dgm:t>
    </dgm:pt>
    <dgm:pt modelId="{693EA0E1-5AC8-4C64-AA6F-19D11D6C19E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Private Program Investment for Family Offices</a:t>
          </a:r>
        </a:p>
      </dgm:t>
    </dgm:pt>
    <dgm:pt modelId="{D18FD60D-9F2C-43DA-9289-3C305C2BCB99}" type="parTrans" cxnId="{AA8317F7-538C-4E53-9B8A-AAB4A075AC0C}">
      <dgm:prSet/>
      <dgm:spPr/>
      <dgm:t>
        <a:bodyPr/>
        <a:lstStyle/>
        <a:p>
          <a:endParaRPr lang="en-US"/>
        </a:p>
      </dgm:t>
    </dgm:pt>
    <dgm:pt modelId="{50E0A3F0-1C99-4683-9C1A-AA4C6E860D6D}" type="sibTrans" cxnId="{AA8317F7-538C-4E53-9B8A-AAB4A075AC0C}">
      <dgm:prSet/>
      <dgm:spPr/>
      <dgm:t>
        <a:bodyPr/>
        <a:lstStyle/>
        <a:p>
          <a:endParaRPr lang="en-US"/>
        </a:p>
      </dgm:t>
    </dgm:pt>
    <dgm:pt modelId="{92C6D0A1-CE99-47C2-BF56-E2706BEE154D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120,000 SF NNN leasing</a:t>
          </a:r>
        </a:p>
      </dgm:t>
    </dgm:pt>
    <dgm:pt modelId="{2EFBD93A-BF84-44BF-84B7-D31C6652FC83}" type="parTrans" cxnId="{A19B64A4-8FCB-4E16-BDCC-64A0BAB54CD7}">
      <dgm:prSet/>
      <dgm:spPr/>
      <dgm:t>
        <a:bodyPr/>
        <a:lstStyle/>
        <a:p>
          <a:endParaRPr lang="en-US"/>
        </a:p>
      </dgm:t>
    </dgm:pt>
    <dgm:pt modelId="{4FC84D00-BEE3-49A8-9AF2-72FF338BC15D}" type="sibTrans" cxnId="{A19B64A4-8FCB-4E16-BDCC-64A0BAB54CD7}">
      <dgm:prSet/>
      <dgm:spPr/>
      <dgm:t>
        <a:bodyPr/>
        <a:lstStyle/>
        <a:p>
          <a:endParaRPr lang="en-US"/>
        </a:p>
      </dgm:t>
    </dgm:pt>
    <dgm:pt modelId="{5F276B25-E7D0-4E8D-ADA5-DCB680FF4FDD}">
      <dgm:prSet phldrT="[Text]"/>
      <dgm:spPr/>
      <dgm:t>
        <a:bodyPr/>
        <a:lstStyle/>
        <a:p>
          <a:r>
            <a:rPr lang="en-US" dirty="0"/>
            <a:t>P</a:t>
          </a:r>
        </a:p>
      </dgm:t>
    </dgm:pt>
    <dgm:pt modelId="{F973150C-AFF2-4033-9116-5446A6406348}" type="sibTrans" cxnId="{6F3A3DD6-59E0-49A8-8631-8B78C1552807}">
      <dgm:prSet/>
      <dgm:spPr/>
      <dgm:t>
        <a:bodyPr/>
        <a:lstStyle/>
        <a:p>
          <a:endParaRPr lang="en-US"/>
        </a:p>
      </dgm:t>
    </dgm:pt>
    <dgm:pt modelId="{031DAB9E-F114-4E14-9BD2-D9E9AA11C86B}" type="parTrans" cxnId="{6F3A3DD6-59E0-49A8-8631-8B78C1552807}">
      <dgm:prSet/>
      <dgm:spPr/>
      <dgm:t>
        <a:bodyPr/>
        <a:lstStyle/>
        <a:p>
          <a:endParaRPr lang="en-US"/>
        </a:p>
      </dgm:t>
    </dgm:pt>
    <dgm:pt modelId="{0E551770-5F11-41D8-A52F-06364963FA1E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Proven development team with skills in multifamily apartments, finance, technology, small business and healthcare. </a:t>
          </a:r>
        </a:p>
      </dgm:t>
    </dgm:pt>
    <dgm:pt modelId="{654A8AF4-8AEC-4E02-A628-6D5236047859}" type="sibTrans" cxnId="{4CB05382-363F-4D06-8DB8-92C455688A85}">
      <dgm:prSet/>
      <dgm:spPr/>
      <dgm:t>
        <a:bodyPr/>
        <a:lstStyle/>
        <a:p>
          <a:endParaRPr lang="en-US"/>
        </a:p>
      </dgm:t>
    </dgm:pt>
    <dgm:pt modelId="{07F07839-EABD-48E9-927E-DC72E613E7B7}" type="parTrans" cxnId="{4CB05382-363F-4D06-8DB8-92C455688A85}">
      <dgm:prSet/>
      <dgm:spPr/>
      <dgm:t>
        <a:bodyPr/>
        <a:lstStyle/>
        <a:p>
          <a:endParaRPr lang="en-US"/>
        </a:p>
      </dgm:t>
    </dgm:pt>
    <dgm:pt modelId="{DFADD52A-7811-4F4C-A605-20C0C5CD2E11}">
      <dgm:prSet phldrT="[Text]"/>
      <dgm:spPr/>
      <dgm:t>
        <a:bodyPr/>
        <a:lstStyle/>
        <a:p>
          <a:endParaRPr lang="en-US" dirty="0"/>
        </a:p>
      </dgm:t>
    </dgm:pt>
    <dgm:pt modelId="{34611D6E-E48B-466D-8C53-DCEDCD9E88BA}" type="sibTrans" cxnId="{58538FD3-BA16-4920-8D4A-4FA3B9D49115}">
      <dgm:prSet/>
      <dgm:spPr/>
      <dgm:t>
        <a:bodyPr/>
        <a:lstStyle/>
        <a:p>
          <a:endParaRPr lang="en-US"/>
        </a:p>
      </dgm:t>
    </dgm:pt>
    <dgm:pt modelId="{A07B3C1F-07C0-4E64-81D0-F41467DC773C}" type="parTrans" cxnId="{58538FD3-BA16-4920-8D4A-4FA3B9D49115}">
      <dgm:prSet/>
      <dgm:spPr/>
      <dgm:t>
        <a:bodyPr/>
        <a:lstStyle/>
        <a:p>
          <a:endParaRPr lang="en-US"/>
        </a:p>
      </dgm:t>
    </dgm:pt>
    <dgm:pt modelId="{40042B66-FBB2-4DAC-83A2-9275C710EC7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$4m TIF Commercial</a:t>
          </a:r>
        </a:p>
      </dgm:t>
    </dgm:pt>
    <dgm:pt modelId="{8E7925E7-76FC-4C97-B9A2-23E27885BAF9}" type="parTrans" cxnId="{FD961690-00C2-477A-BA05-334697907D61}">
      <dgm:prSet/>
      <dgm:spPr/>
      <dgm:t>
        <a:bodyPr/>
        <a:lstStyle/>
        <a:p>
          <a:endParaRPr lang="en-US"/>
        </a:p>
      </dgm:t>
    </dgm:pt>
    <dgm:pt modelId="{62C1D15C-90EF-48C3-80E4-4C7824407C4A}" type="sibTrans" cxnId="{FD961690-00C2-477A-BA05-334697907D61}">
      <dgm:prSet/>
      <dgm:spPr/>
      <dgm:t>
        <a:bodyPr/>
        <a:lstStyle/>
        <a:p>
          <a:endParaRPr lang="en-US"/>
        </a:p>
      </dgm:t>
    </dgm:pt>
    <dgm:pt modelId="{82D05973-7AA9-4B3A-9916-C1D750A19405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Tax Free Cash-Flows</a:t>
          </a:r>
        </a:p>
      </dgm:t>
    </dgm:pt>
    <dgm:pt modelId="{3D6B476D-E816-4560-8E5C-F237105E5A47}" type="parTrans" cxnId="{FBCA594C-9B2C-46F9-BBD7-51C01A36208E}">
      <dgm:prSet/>
      <dgm:spPr/>
      <dgm:t>
        <a:bodyPr/>
        <a:lstStyle/>
        <a:p>
          <a:endParaRPr lang="en-US"/>
        </a:p>
      </dgm:t>
    </dgm:pt>
    <dgm:pt modelId="{042BF60E-7A60-456F-95E7-AD9321B0676B}" type="sibTrans" cxnId="{FBCA594C-9B2C-46F9-BBD7-51C01A36208E}">
      <dgm:prSet/>
      <dgm:spPr/>
      <dgm:t>
        <a:bodyPr/>
        <a:lstStyle/>
        <a:p>
          <a:endParaRPr lang="en-US"/>
        </a:p>
      </dgm:t>
    </dgm:pt>
    <dgm:pt modelId="{FB8A9A51-AE15-466C-8984-C4F7F8FF0F50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Income: Programs, Amenities</a:t>
          </a:r>
        </a:p>
      </dgm:t>
    </dgm:pt>
    <dgm:pt modelId="{89BF754F-153B-4607-AF7E-A3C2F7014984}" type="parTrans" cxnId="{55E1F5B9-D129-4886-91A2-9BF12E79EB74}">
      <dgm:prSet/>
      <dgm:spPr/>
      <dgm:t>
        <a:bodyPr/>
        <a:lstStyle/>
        <a:p>
          <a:endParaRPr lang="en-US"/>
        </a:p>
      </dgm:t>
    </dgm:pt>
    <dgm:pt modelId="{95AE2699-A595-4436-BB67-A22ACDD14BB4}" type="sibTrans" cxnId="{55E1F5B9-D129-4886-91A2-9BF12E79EB74}">
      <dgm:prSet/>
      <dgm:spPr/>
      <dgm:t>
        <a:bodyPr/>
        <a:lstStyle/>
        <a:p>
          <a:endParaRPr lang="en-US"/>
        </a:p>
      </dgm:t>
    </dgm:pt>
    <dgm:pt modelId="{D05EA94C-4117-4EEF-8717-B98F27A91336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$4.2m Greenhouse Tax Credits</a:t>
          </a:r>
        </a:p>
      </dgm:t>
    </dgm:pt>
    <dgm:pt modelId="{09107D0A-FADB-47E1-925E-5DF2B3943D50}" type="parTrans" cxnId="{736119BE-9A64-4E01-BE84-43406AEF5A90}">
      <dgm:prSet/>
      <dgm:spPr/>
      <dgm:t>
        <a:bodyPr/>
        <a:lstStyle/>
        <a:p>
          <a:endParaRPr lang="en-US"/>
        </a:p>
      </dgm:t>
    </dgm:pt>
    <dgm:pt modelId="{B14DF71F-D7F0-4064-8E43-2951F31B1981}" type="sibTrans" cxnId="{736119BE-9A64-4E01-BE84-43406AEF5A90}">
      <dgm:prSet/>
      <dgm:spPr/>
      <dgm:t>
        <a:bodyPr/>
        <a:lstStyle/>
        <a:p>
          <a:endParaRPr lang="en-US"/>
        </a:p>
      </dgm:t>
    </dgm:pt>
    <dgm:pt modelId="{F169B68F-EC8E-424B-A895-C3262A7095D7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Family Foundation Grants </a:t>
          </a:r>
        </a:p>
      </dgm:t>
    </dgm:pt>
    <dgm:pt modelId="{14FDD156-49A8-4255-A1D3-0DABADF2622D}" type="parTrans" cxnId="{7E72A3A6-EE3F-4164-BB37-BCF89979ECF9}">
      <dgm:prSet/>
      <dgm:spPr/>
      <dgm:t>
        <a:bodyPr/>
        <a:lstStyle/>
        <a:p>
          <a:endParaRPr lang="en-US"/>
        </a:p>
      </dgm:t>
    </dgm:pt>
    <dgm:pt modelId="{BFC410D0-5A75-4BD3-BCA6-10CB4E9C37D3}" type="sibTrans" cxnId="{7E72A3A6-EE3F-4164-BB37-BCF89979ECF9}">
      <dgm:prSet/>
      <dgm:spPr/>
      <dgm:t>
        <a:bodyPr/>
        <a:lstStyle/>
        <a:p>
          <a:endParaRPr lang="en-US"/>
        </a:p>
      </dgm:t>
    </dgm:pt>
    <dgm:pt modelId="{63F47474-2B0A-44C6-A2CF-AD0A64DB9E6E}">
      <dgm:prSet phldrT="[Text]"/>
      <dgm:spPr/>
      <dgm:t>
        <a:bodyPr/>
        <a:lstStyle/>
        <a:p>
          <a:endParaRPr lang="en-US" dirty="0"/>
        </a:p>
      </dgm:t>
    </dgm:pt>
    <dgm:pt modelId="{EB283B0D-5CD2-405F-9E37-3AAB834194D4}" type="parTrans" cxnId="{2C918A4A-769A-4725-98C8-A712171D2565}">
      <dgm:prSet/>
      <dgm:spPr/>
      <dgm:t>
        <a:bodyPr/>
        <a:lstStyle/>
        <a:p>
          <a:endParaRPr lang="en-US"/>
        </a:p>
      </dgm:t>
    </dgm:pt>
    <dgm:pt modelId="{D22CA9AF-901C-4A2A-AE4A-D756BEF50C0B}" type="sibTrans" cxnId="{2C918A4A-769A-4725-98C8-A712171D2565}">
      <dgm:prSet/>
      <dgm:spPr/>
      <dgm:t>
        <a:bodyPr/>
        <a:lstStyle/>
        <a:p>
          <a:endParaRPr lang="en-US"/>
        </a:p>
      </dgm:t>
    </dgm:pt>
    <dgm:pt modelId="{6A347264-1BF2-4AFC-A065-97D2ADB8C4A0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Exit Strategy by Founder</a:t>
          </a:r>
        </a:p>
      </dgm:t>
    </dgm:pt>
    <dgm:pt modelId="{33D0BB7D-0641-4E24-8F3B-2E50E8A8DAB0}" type="parTrans" cxnId="{25BD680F-3CC2-443F-956D-A962CC394466}">
      <dgm:prSet/>
      <dgm:spPr/>
      <dgm:t>
        <a:bodyPr/>
        <a:lstStyle/>
        <a:p>
          <a:endParaRPr lang="en-US"/>
        </a:p>
      </dgm:t>
    </dgm:pt>
    <dgm:pt modelId="{6A704576-E3D9-4E25-829F-EE274107729C}" type="sibTrans" cxnId="{25BD680F-3CC2-443F-956D-A962CC394466}">
      <dgm:prSet/>
      <dgm:spPr/>
      <dgm:t>
        <a:bodyPr/>
        <a:lstStyle/>
        <a:p>
          <a:endParaRPr lang="en-US"/>
        </a:p>
      </dgm:t>
    </dgm:pt>
    <dgm:pt modelId="{B73C0390-2BA2-420D-A7CC-8FF9ABD16A97}" type="pres">
      <dgm:prSet presAssocID="{4276B269-CAEF-4A03-8E74-432AF379D1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B621298-C838-4D1B-B188-8CB5F40D6C36}" type="pres">
      <dgm:prSet presAssocID="{4276B269-CAEF-4A03-8E74-432AF379D1C8}" presName="children" presStyleCnt="0"/>
      <dgm:spPr/>
    </dgm:pt>
    <dgm:pt modelId="{A6933820-C230-42F6-AAAF-3978465EE402}" type="pres">
      <dgm:prSet presAssocID="{4276B269-CAEF-4A03-8E74-432AF379D1C8}" presName="child1group" presStyleCnt="0"/>
      <dgm:spPr/>
    </dgm:pt>
    <dgm:pt modelId="{F161BE61-F403-4A42-8860-A858CC014887}" type="pres">
      <dgm:prSet presAssocID="{4276B269-CAEF-4A03-8E74-432AF379D1C8}" presName="child1" presStyleLbl="bgAcc1" presStyleIdx="0" presStyleCnt="4"/>
      <dgm:spPr/>
    </dgm:pt>
    <dgm:pt modelId="{4387721C-F1BF-4BDB-9DA2-8C4C1D45A04B}" type="pres">
      <dgm:prSet presAssocID="{4276B269-CAEF-4A03-8E74-432AF379D1C8}" presName="child1Text" presStyleLbl="bgAcc1" presStyleIdx="0" presStyleCnt="4">
        <dgm:presLayoutVars>
          <dgm:bulletEnabled val="1"/>
        </dgm:presLayoutVars>
      </dgm:prSet>
      <dgm:spPr/>
    </dgm:pt>
    <dgm:pt modelId="{62998E15-FF91-41F5-B9C0-171D9F39A94B}" type="pres">
      <dgm:prSet presAssocID="{4276B269-CAEF-4A03-8E74-432AF379D1C8}" presName="child2group" presStyleCnt="0"/>
      <dgm:spPr/>
    </dgm:pt>
    <dgm:pt modelId="{DFD952CD-17C6-4BBE-9D5E-0EBF4C3BA99C}" type="pres">
      <dgm:prSet presAssocID="{4276B269-CAEF-4A03-8E74-432AF379D1C8}" presName="child2" presStyleLbl="bgAcc1" presStyleIdx="1" presStyleCnt="4"/>
      <dgm:spPr/>
    </dgm:pt>
    <dgm:pt modelId="{32FE4A5C-B174-4B7A-82EF-9FF3A15FDB9A}" type="pres">
      <dgm:prSet presAssocID="{4276B269-CAEF-4A03-8E74-432AF379D1C8}" presName="child2Text" presStyleLbl="bgAcc1" presStyleIdx="1" presStyleCnt="4">
        <dgm:presLayoutVars>
          <dgm:bulletEnabled val="1"/>
        </dgm:presLayoutVars>
      </dgm:prSet>
      <dgm:spPr/>
    </dgm:pt>
    <dgm:pt modelId="{9258B929-045B-460A-9B8B-4AB9DBC64335}" type="pres">
      <dgm:prSet presAssocID="{4276B269-CAEF-4A03-8E74-432AF379D1C8}" presName="child3group" presStyleCnt="0"/>
      <dgm:spPr/>
    </dgm:pt>
    <dgm:pt modelId="{F6837529-BADF-4C4D-9E90-7FD237DEB65D}" type="pres">
      <dgm:prSet presAssocID="{4276B269-CAEF-4A03-8E74-432AF379D1C8}" presName="child3" presStyleLbl="bgAcc1" presStyleIdx="2" presStyleCnt="4"/>
      <dgm:spPr/>
    </dgm:pt>
    <dgm:pt modelId="{9DBFFBA5-0993-4C66-863C-CC6667805955}" type="pres">
      <dgm:prSet presAssocID="{4276B269-CAEF-4A03-8E74-432AF379D1C8}" presName="child3Text" presStyleLbl="bgAcc1" presStyleIdx="2" presStyleCnt="4">
        <dgm:presLayoutVars>
          <dgm:bulletEnabled val="1"/>
        </dgm:presLayoutVars>
      </dgm:prSet>
      <dgm:spPr/>
    </dgm:pt>
    <dgm:pt modelId="{7F88B9DD-5CCE-45A7-9EC8-5D8FB53EB07B}" type="pres">
      <dgm:prSet presAssocID="{4276B269-CAEF-4A03-8E74-432AF379D1C8}" presName="child4group" presStyleCnt="0"/>
      <dgm:spPr/>
    </dgm:pt>
    <dgm:pt modelId="{F1FD08BB-53A7-4DA2-9132-E87825626322}" type="pres">
      <dgm:prSet presAssocID="{4276B269-CAEF-4A03-8E74-432AF379D1C8}" presName="child4" presStyleLbl="bgAcc1" presStyleIdx="3" presStyleCnt="4"/>
      <dgm:spPr/>
    </dgm:pt>
    <dgm:pt modelId="{19E86A5F-B87D-4FD8-A736-DCEFA09A9491}" type="pres">
      <dgm:prSet presAssocID="{4276B269-CAEF-4A03-8E74-432AF379D1C8}" presName="child4Text" presStyleLbl="bgAcc1" presStyleIdx="3" presStyleCnt="4">
        <dgm:presLayoutVars>
          <dgm:bulletEnabled val="1"/>
        </dgm:presLayoutVars>
      </dgm:prSet>
      <dgm:spPr/>
    </dgm:pt>
    <dgm:pt modelId="{9B0B1030-4E0E-4AA4-AD79-BF3F5F3D42A1}" type="pres">
      <dgm:prSet presAssocID="{4276B269-CAEF-4A03-8E74-432AF379D1C8}" presName="childPlaceholder" presStyleCnt="0"/>
      <dgm:spPr/>
    </dgm:pt>
    <dgm:pt modelId="{89D4AB77-375D-4C79-8264-DAC6D9A937BD}" type="pres">
      <dgm:prSet presAssocID="{4276B269-CAEF-4A03-8E74-432AF379D1C8}" presName="circle" presStyleCnt="0"/>
      <dgm:spPr/>
    </dgm:pt>
    <dgm:pt modelId="{B2F59909-1E32-48F5-9263-4668C83DB3D5}" type="pres">
      <dgm:prSet presAssocID="{4276B269-CAEF-4A03-8E74-432AF379D1C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340490E-21F0-4E06-8E7A-DD4817C61961}" type="pres">
      <dgm:prSet presAssocID="{4276B269-CAEF-4A03-8E74-432AF379D1C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C31024D-D221-49A5-987A-CCF8A79322DA}" type="pres">
      <dgm:prSet presAssocID="{4276B269-CAEF-4A03-8E74-432AF379D1C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0B9E093-187F-4B23-8763-572B0849052B}" type="pres">
      <dgm:prSet presAssocID="{4276B269-CAEF-4A03-8E74-432AF379D1C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A4E4F52-2B0B-4240-BA20-47C06D98D2CB}" type="pres">
      <dgm:prSet presAssocID="{4276B269-CAEF-4A03-8E74-432AF379D1C8}" presName="quadrantPlaceholder" presStyleCnt="0"/>
      <dgm:spPr/>
    </dgm:pt>
    <dgm:pt modelId="{98DE13D2-D648-4881-9828-D28399201529}" type="pres">
      <dgm:prSet presAssocID="{4276B269-CAEF-4A03-8E74-432AF379D1C8}" presName="center1" presStyleLbl="fgShp" presStyleIdx="0" presStyleCnt="2"/>
      <dgm:spPr/>
    </dgm:pt>
    <dgm:pt modelId="{B8526E97-4634-44E4-A403-2728E0DD3384}" type="pres">
      <dgm:prSet presAssocID="{4276B269-CAEF-4A03-8E74-432AF379D1C8}" presName="center2" presStyleLbl="fgShp" presStyleIdx="1" presStyleCnt="2"/>
      <dgm:spPr/>
    </dgm:pt>
  </dgm:ptLst>
  <dgm:cxnLst>
    <dgm:cxn modelId="{7B92BB06-1772-45C9-8D65-FBA24546CAE8}" type="presOf" srcId="{63F47474-2B0A-44C6-A2CF-AD0A64DB9E6E}" destId="{F161BE61-F403-4A42-8860-A858CC014887}" srcOrd="0" destOrd="4" presId="urn:microsoft.com/office/officeart/2005/8/layout/cycle4"/>
    <dgm:cxn modelId="{A3A0BE0D-3BDA-4F45-A655-0A64A133DAC2}" srcId="{4276B269-CAEF-4A03-8E74-432AF379D1C8}" destId="{34617804-F5A4-40D5-918F-1E9F580DB0CF}" srcOrd="3" destOrd="0" parTransId="{FD0E67DD-EF13-4457-9658-858C8A9093BB}" sibTransId="{19EA9490-6B11-491D-B075-3DDB1AE7C646}"/>
    <dgm:cxn modelId="{25BD680F-3CC2-443F-956D-A962CC394466}" srcId="{A5711197-37E1-4685-8A22-9265A41136C0}" destId="{6A347264-1BF2-4AFC-A065-97D2ADB8C4A0}" srcOrd="3" destOrd="0" parTransId="{33D0BB7D-0641-4E24-8F3B-2E50E8A8DAB0}" sibTransId="{6A704576-E3D9-4E25-829F-EE274107729C}"/>
    <dgm:cxn modelId="{D081421C-75E3-494B-A47E-D8D35BE0D324}" type="presOf" srcId="{85A6CFF9-D46B-4E11-B032-5224B2D40985}" destId="{32FE4A5C-B174-4B7A-82EF-9FF3A15FDB9A}" srcOrd="1" destOrd="3" presId="urn:microsoft.com/office/officeart/2005/8/layout/cycle4"/>
    <dgm:cxn modelId="{1E96A21C-6B23-4EF6-AEA2-61A0C85B2581}" type="presOf" srcId="{6A347264-1BF2-4AFC-A065-97D2ADB8C4A0}" destId="{F161BE61-F403-4A42-8860-A858CC014887}" srcOrd="0" destOrd="3" presId="urn:microsoft.com/office/officeart/2005/8/layout/cycle4"/>
    <dgm:cxn modelId="{8E9FC31C-01E8-4008-9815-0E7B762A84BC}" type="presOf" srcId="{34617804-F5A4-40D5-918F-1E9F580DB0CF}" destId="{D0B9E093-187F-4B23-8763-572B0849052B}" srcOrd="0" destOrd="0" presId="urn:microsoft.com/office/officeart/2005/8/layout/cycle4"/>
    <dgm:cxn modelId="{AF739820-5C88-41D8-B703-A48AEB74EC39}" type="presOf" srcId="{85A6CFF9-D46B-4E11-B032-5224B2D40985}" destId="{DFD952CD-17C6-4BBE-9D5E-0EBF4C3BA99C}" srcOrd="0" destOrd="3" presId="urn:microsoft.com/office/officeart/2005/8/layout/cycle4"/>
    <dgm:cxn modelId="{DDE45223-EAD4-454E-8107-3C277660CC21}" type="presOf" srcId="{5F276B25-E7D0-4E8D-ADA5-DCB680FF4FDD}" destId="{9DBFFBA5-0993-4C66-863C-CC6667805955}" srcOrd="1" destOrd="0" presId="urn:microsoft.com/office/officeart/2005/8/layout/cycle4"/>
    <dgm:cxn modelId="{C5A9AF26-92E7-46D2-8CB7-63D05709CCED}" type="presOf" srcId="{92C6D0A1-CE99-47C2-BF56-E2706BEE154D}" destId="{DFD952CD-17C6-4BBE-9D5E-0EBF4C3BA99C}" srcOrd="0" destOrd="0" presId="urn:microsoft.com/office/officeart/2005/8/layout/cycle4"/>
    <dgm:cxn modelId="{8B73DD26-C1D2-4944-B6B9-29DDA57E752F}" type="presOf" srcId="{60E41C64-C2AB-43E1-B271-11C513ADF923}" destId="{DFD952CD-17C6-4BBE-9D5E-0EBF4C3BA99C}" srcOrd="0" destOrd="1" presId="urn:microsoft.com/office/officeart/2005/8/layout/cycle4"/>
    <dgm:cxn modelId="{4E915634-DCEB-4268-A340-5CB6BC67A143}" type="presOf" srcId="{693EA0E1-5AC8-4C64-AA6F-19D11D6C19E5}" destId="{F1FD08BB-53A7-4DA2-9132-E87825626322}" srcOrd="0" destOrd="3" presId="urn:microsoft.com/office/officeart/2005/8/layout/cycle4"/>
    <dgm:cxn modelId="{6D94B53D-50E9-43D6-8DE7-FDE9850F128F}" type="presOf" srcId="{1553F533-AFE6-4418-9BAC-5FBFAD830333}" destId="{4340490E-21F0-4E06-8E7A-DD4817C61961}" srcOrd="0" destOrd="0" presId="urn:microsoft.com/office/officeart/2005/8/layout/cycle4"/>
    <dgm:cxn modelId="{E8F39761-DA5A-4007-A020-D8143AF9783C}" type="presOf" srcId="{FB8A9A51-AE15-466C-8984-C4F7F8FF0F50}" destId="{DFD952CD-17C6-4BBE-9D5E-0EBF4C3BA99C}" srcOrd="0" destOrd="4" presId="urn:microsoft.com/office/officeart/2005/8/layout/cycle4"/>
    <dgm:cxn modelId="{588EDE42-D585-446B-BC83-A1B362D903AA}" type="presOf" srcId="{0E551770-5F11-41D8-A52F-06364963FA1E}" destId="{9DBFFBA5-0993-4C66-863C-CC6667805955}" srcOrd="1" destOrd="1" presId="urn:microsoft.com/office/officeart/2005/8/layout/cycle4"/>
    <dgm:cxn modelId="{4E87EC44-AC12-4B77-8059-EEC6526F8426}" type="presOf" srcId="{40042B66-FBB2-4DAC-83A2-9275C710EC75}" destId="{F1FD08BB-53A7-4DA2-9132-E87825626322}" srcOrd="0" destOrd="1" presId="urn:microsoft.com/office/officeart/2005/8/layout/cycle4"/>
    <dgm:cxn modelId="{40254747-0D0B-4F88-BA86-F6D021A3EF84}" type="presOf" srcId="{92C6D0A1-CE99-47C2-BF56-E2706BEE154D}" destId="{32FE4A5C-B174-4B7A-82EF-9FF3A15FDB9A}" srcOrd="1" destOrd="0" presId="urn:microsoft.com/office/officeart/2005/8/layout/cycle4"/>
    <dgm:cxn modelId="{84341949-09FB-4D33-9B37-AFC077111558}" type="presOf" srcId="{65979860-352F-4076-9055-577FCD095631}" destId="{F1FD08BB-53A7-4DA2-9132-E87825626322}" srcOrd="0" destOrd="0" presId="urn:microsoft.com/office/officeart/2005/8/layout/cycle4"/>
    <dgm:cxn modelId="{2C918A4A-769A-4725-98C8-A712171D2565}" srcId="{A5711197-37E1-4685-8A22-9265A41136C0}" destId="{63F47474-2B0A-44C6-A2CF-AD0A64DB9E6E}" srcOrd="4" destOrd="0" parTransId="{EB283B0D-5CD2-405F-9E37-3AAB834194D4}" sibTransId="{D22CA9AF-901C-4A2A-AE4A-D756BEF50C0B}"/>
    <dgm:cxn modelId="{2562F86B-201A-4F5C-9991-35161A511BE0}" type="presOf" srcId="{A5711197-37E1-4685-8A22-9265A41136C0}" destId="{B2F59909-1E32-48F5-9263-4668C83DB3D5}" srcOrd="0" destOrd="0" presId="urn:microsoft.com/office/officeart/2005/8/layout/cycle4"/>
    <dgm:cxn modelId="{FBCA594C-9B2C-46F9-BBD7-51C01A36208E}" srcId="{A5711197-37E1-4685-8A22-9265A41136C0}" destId="{82D05973-7AA9-4B3A-9916-C1D750A19405}" srcOrd="1" destOrd="0" parTransId="{3D6B476D-E816-4560-8E5C-F237105E5A47}" sibTransId="{042BF60E-7A60-456F-95E7-AD9321B0676B}"/>
    <dgm:cxn modelId="{5D80136E-222C-4682-A24E-3CD95AD1B0B3}" srcId="{1553F533-AFE6-4418-9BAC-5FBFAD830333}" destId="{B8488A80-9755-456F-8E08-6034D2C9363B}" srcOrd="2" destOrd="0" parTransId="{6AE6228B-7B6A-41CC-A017-DEE6F7874A27}" sibTransId="{C9434F13-4AF0-46A3-8A37-5982FAE3CA01}"/>
    <dgm:cxn modelId="{7D6B096F-869F-4902-88E7-8DB1D904F931}" srcId="{4276B269-CAEF-4A03-8E74-432AF379D1C8}" destId="{A5711197-37E1-4685-8A22-9265A41136C0}" srcOrd="0" destOrd="0" parTransId="{4780D949-83B0-4D2C-A844-DD005FCDB7D1}" sibTransId="{48962F7A-67C5-4AEC-ACD8-479FC3BDABFD}"/>
    <dgm:cxn modelId="{51094554-585B-4C53-9054-64703835BF4A}" type="presOf" srcId="{0E551770-5F11-41D8-A52F-06364963FA1E}" destId="{F6837529-BADF-4C4D-9E90-7FD237DEB65D}" srcOrd="0" destOrd="1" presId="urn:microsoft.com/office/officeart/2005/8/layout/cycle4"/>
    <dgm:cxn modelId="{2004797A-0037-4EB8-A917-518FF72C6108}" type="presOf" srcId="{B8488A80-9755-456F-8E08-6034D2C9363B}" destId="{32FE4A5C-B174-4B7A-82EF-9FF3A15FDB9A}" srcOrd="1" destOrd="2" presId="urn:microsoft.com/office/officeart/2005/8/layout/cycle4"/>
    <dgm:cxn modelId="{54128C5A-B89A-4C40-9CA4-962DF169CA0B}" type="presOf" srcId="{F169B68F-EC8E-424B-A895-C3262A7095D7}" destId="{F161BE61-F403-4A42-8860-A858CC014887}" srcOrd="0" destOrd="2" presId="urn:microsoft.com/office/officeart/2005/8/layout/cycle4"/>
    <dgm:cxn modelId="{B45ED25A-17B5-463B-A402-248ABB5C309E}" type="presOf" srcId="{82D05973-7AA9-4B3A-9916-C1D750A19405}" destId="{F161BE61-F403-4A42-8860-A858CC014887}" srcOrd="0" destOrd="1" presId="urn:microsoft.com/office/officeart/2005/8/layout/cycle4"/>
    <dgm:cxn modelId="{F077D85A-00D2-4799-8CD9-481A53B68174}" type="presOf" srcId="{63F47474-2B0A-44C6-A2CF-AD0A64DB9E6E}" destId="{4387721C-F1BF-4BDB-9DA2-8C4C1D45A04B}" srcOrd="1" destOrd="4" presId="urn:microsoft.com/office/officeart/2005/8/layout/cycle4"/>
    <dgm:cxn modelId="{8A8BAD80-5881-42A2-A743-92BD3F0C3187}" type="presOf" srcId="{4276B269-CAEF-4A03-8E74-432AF379D1C8}" destId="{B73C0390-2BA2-420D-A7CC-8FF9ABD16A97}" srcOrd="0" destOrd="0" presId="urn:microsoft.com/office/officeart/2005/8/layout/cycle4"/>
    <dgm:cxn modelId="{20871D81-C77B-42FC-99B2-6576A070C456}" type="presOf" srcId="{82D05973-7AA9-4B3A-9916-C1D750A19405}" destId="{4387721C-F1BF-4BDB-9DA2-8C4C1D45A04B}" srcOrd="1" destOrd="1" presId="urn:microsoft.com/office/officeart/2005/8/layout/cycle4"/>
    <dgm:cxn modelId="{4CB05382-363F-4D06-8DB8-92C455688A85}" srcId="{2D0F9148-86AD-4031-AE5A-76E68FF5B03A}" destId="{0E551770-5F11-41D8-A52F-06364963FA1E}" srcOrd="1" destOrd="0" parTransId="{07F07839-EABD-48E9-927E-DC72E613E7B7}" sibTransId="{654A8AF4-8AEC-4E02-A628-6D5236047859}"/>
    <dgm:cxn modelId="{64001685-D56F-4E13-BF1B-E80E91033594}" type="presOf" srcId="{0BD31E45-5A33-4B40-887B-3A14139ADE5B}" destId="{F161BE61-F403-4A42-8860-A858CC014887}" srcOrd="0" destOrd="0" presId="urn:microsoft.com/office/officeart/2005/8/layout/cycle4"/>
    <dgm:cxn modelId="{A2BD9885-8293-459A-90BA-2FD9202E2BFB}" srcId="{1553F533-AFE6-4418-9BAC-5FBFAD830333}" destId="{60E41C64-C2AB-43E1-B271-11C513ADF923}" srcOrd="1" destOrd="0" parTransId="{578D475A-4CF7-4E61-8FFC-FF4BB7BD1EDF}" sibTransId="{BEA95E62-6EFF-4DE2-B6D6-3A51562A7D15}"/>
    <dgm:cxn modelId="{96C63D8B-6D8D-4DD0-836B-9EBA1523460C}" srcId="{A5711197-37E1-4685-8A22-9265A41136C0}" destId="{0BD31E45-5A33-4B40-887B-3A14139ADE5B}" srcOrd="0" destOrd="0" parTransId="{C106EECD-8BD6-49EE-A484-89A7D43016E4}" sibTransId="{90326D16-367D-451E-AE90-F93DCE117239}"/>
    <dgm:cxn modelId="{FD961690-00C2-477A-BA05-334697907D61}" srcId="{34617804-F5A4-40D5-918F-1E9F580DB0CF}" destId="{40042B66-FBB2-4DAC-83A2-9275C710EC75}" srcOrd="1" destOrd="0" parTransId="{8E7925E7-76FC-4C97-B9A2-23E27885BAF9}" sibTransId="{62C1D15C-90EF-48C3-80E4-4C7824407C4A}"/>
    <dgm:cxn modelId="{4D6A0291-1988-419D-B4CC-C09B56F68A04}" type="presOf" srcId="{693EA0E1-5AC8-4C64-AA6F-19D11D6C19E5}" destId="{19E86A5F-B87D-4FD8-A736-DCEFA09A9491}" srcOrd="1" destOrd="3" presId="urn:microsoft.com/office/officeart/2005/8/layout/cycle4"/>
    <dgm:cxn modelId="{84B8489D-CD34-45AA-AE9A-432DE8A7FA81}" type="presOf" srcId="{40042B66-FBB2-4DAC-83A2-9275C710EC75}" destId="{19E86A5F-B87D-4FD8-A736-DCEFA09A9491}" srcOrd="1" destOrd="1" presId="urn:microsoft.com/office/officeart/2005/8/layout/cycle4"/>
    <dgm:cxn modelId="{B030DBA0-6495-4D21-A4F3-6717B6775E37}" type="presOf" srcId="{DFADD52A-7811-4F4C-A605-20C0C5CD2E11}" destId="{9DBFFBA5-0993-4C66-863C-CC6667805955}" srcOrd="1" destOrd="2" presId="urn:microsoft.com/office/officeart/2005/8/layout/cycle4"/>
    <dgm:cxn modelId="{C6B2FCA2-93D3-4541-9E69-CC63486F1ACD}" type="presOf" srcId="{5F276B25-E7D0-4E8D-ADA5-DCB680FF4FDD}" destId="{F6837529-BADF-4C4D-9E90-7FD237DEB65D}" srcOrd="0" destOrd="0" presId="urn:microsoft.com/office/officeart/2005/8/layout/cycle4"/>
    <dgm:cxn modelId="{A19B64A4-8FCB-4E16-BDCC-64A0BAB54CD7}" srcId="{1553F533-AFE6-4418-9BAC-5FBFAD830333}" destId="{92C6D0A1-CE99-47C2-BF56-E2706BEE154D}" srcOrd="0" destOrd="0" parTransId="{2EFBD93A-BF84-44BF-84B7-D31C6652FC83}" sibTransId="{4FC84D00-BEE3-49A8-9AF2-72FF338BC15D}"/>
    <dgm:cxn modelId="{AB1B34A6-F441-457A-9DDB-EB56371B163F}" type="presOf" srcId="{6A347264-1BF2-4AFC-A065-97D2ADB8C4A0}" destId="{4387721C-F1BF-4BDB-9DA2-8C4C1D45A04B}" srcOrd="1" destOrd="3" presId="urn:microsoft.com/office/officeart/2005/8/layout/cycle4"/>
    <dgm:cxn modelId="{7E72A3A6-EE3F-4164-BB37-BCF89979ECF9}" srcId="{A5711197-37E1-4685-8A22-9265A41136C0}" destId="{F169B68F-EC8E-424B-A895-C3262A7095D7}" srcOrd="2" destOrd="0" parTransId="{14FDD156-49A8-4255-A1D3-0DABADF2622D}" sibTransId="{BFC410D0-5A75-4BD3-BCA6-10CB4E9C37D3}"/>
    <dgm:cxn modelId="{3D2ACAA9-665A-4F7E-B1C5-23301B55FC59}" srcId="{34617804-F5A4-40D5-918F-1E9F580DB0CF}" destId="{65979860-352F-4076-9055-577FCD095631}" srcOrd="0" destOrd="0" parTransId="{8A62B46F-2785-40CA-9E04-58F88B6FC8D1}" sibTransId="{4CAAFDC9-4D6B-4005-873F-DCB03A49D43C}"/>
    <dgm:cxn modelId="{9DAACEB2-2DCB-4695-8080-D0140C19B19C}" type="presOf" srcId="{2D0F9148-86AD-4031-AE5A-76E68FF5B03A}" destId="{9C31024D-D221-49A5-987A-CCF8A79322DA}" srcOrd="0" destOrd="0" presId="urn:microsoft.com/office/officeart/2005/8/layout/cycle4"/>
    <dgm:cxn modelId="{C61F67B3-4E30-49AC-97BC-19BC064E285A}" srcId="{4276B269-CAEF-4A03-8E74-432AF379D1C8}" destId="{1553F533-AFE6-4418-9BAC-5FBFAD830333}" srcOrd="1" destOrd="0" parTransId="{01F51FC8-1198-4980-8516-FE89EFC2C539}" sibTransId="{91DB59AF-480B-4B6C-A9F0-A497DCE306BF}"/>
    <dgm:cxn modelId="{55E1F5B9-D129-4886-91A2-9BF12E79EB74}" srcId="{1553F533-AFE6-4418-9BAC-5FBFAD830333}" destId="{FB8A9A51-AE15-466C-8984-C4F7F8FF0F50}" srcOrd="4" destOrd="0" parTransId="{89BF754F-153B-4607-AF7E-A3C2F7014984}" sibTransId="{95AE2699-A595-4436-BB67-A22ACDD14BB4}"/>
    <dgm:cxn modelId="{736119BE-9A64-4E01-BE84-43406AEF5A90}" srcId="{34617804-F5A4-40D5-918F-1E9F580DB0CF}" destId="{D05EA94C-4117-4EEF-8717-B98F27A91336}" srcOrd="2" destOrd="0" parTransId="{09107D0A-FADB-47E1-925E-5DF2B3943D50}" sibTransId="{B14DF71F-D7F0-4064-8E43-2951F31B1981}"/>
    <dgm:cxn modelId="{24C1BBBE-4762-47FD-BCF2-F639F83FFAEE}" type="presOf" srcId="{B8488A80-9755-456F-8E08-6034D2C9363B}" destId="{DFD952CD-17C6-4BBE-9D5E-0EBF4C3BA99C}" srcOrd="0" destOrd="2" presId="urn:microsoft.com/office/officeart/2005/8/layout/cycle4"/>
    <dgm:cxn modelId="{F85A95C2-05F3-49BB-A37C-572B9184D75F}" type="presOf" srcId="{FB8A9A51-AE15-466C-8984-C4F7F8FF0F50}" destId="{32FE4A5C-B174-4B7A-82EF-9FF3A15FDB9A}" srcOrd="1" destOrd="4" presId="urn:microsoft.com/office/officeart/2005/8/layout/cycle4"/>
    <dgm:cxn modelId="{DA72AAC6-BD96-46D6-A9F9-7E81227895F7}" srcId="{4276B269-CAEF-4A03-8E74-432AF379D1C8}" destId="{2D0F9148-86AD-4031-AE5A-76E68FF5B03A}" srcOrd="2" destOrd="0" parTransId="{59EDAFBC-6769-460F-A53D-E12459C77854}" sibTransId="{BF0DCA1F-A059-4A22-9D63-7E2F3CA8DC2A}"/>
    <dgm:cxn modelId="{54483DCB-5585-47A8-A183-F9C695FF4645}" type="presOf" srcId="{0BD31E45-5A33-4B40-887B-3A14139ADE5B}" destId="{4387721C-F1BF-4BDB-9DA2-8C4C1D45A04B}" srcOrd="1" destOrd="0" presId="urn:microsoft.com/office/officeart/2005/8/layout/cycle4"/>
    <dgm:cxn modelId="{58538FD3-BA16-4920-8D4A-4FA3B9D49115}" srcId="{2D0F9148-86AD-4031-AE5A-76E68FF5B03A}" destId="{DFADD52A-7811-4F4C-A605-20C0C5CD2E11}" srcOrd="2" destOrd="0" parTransId="{A07B3C1F-07C0-4E64-81D0-F41467DC773C}" sibTransId="{34611D6E-E48B-466D-8C53-DCEDCD9E88BA}"/>
    <dgm:cxn modelId="{6F3A3DD6-59E0-49A8-8631-8B78C1552807}" srcId="{2D0F9148-86AD-4031-AE5A-76E68FF5B03A}" destId="{5F276B25-E7D0-4E8D-ADA5-DCB680FF4FDD}" srcOrd="0" destOrd="0" parTransId="{031DAB9E-F114-4E14-9BD2-D9E9AA11C86B}" sibTransId="{F973150C-AFF2-4033-9116-5446A6406348}"/>
    <dgm:cxn modelId="{96E838E0-DC35-4E9A-A62B-A14EE76477FB}" type="presOf" srcId="{60E41C64-C2AB-43E1-B271-11C513ADF923}" destId="{32FE4A5C-B174-4B7A-82EF-9FF3A15FDB9A}" srcOrd="1" destOrd="1" presId="urn:microsoft.com/office/officeart/2005/8/layout/cycle4"/>
    <dgm:cxn modelId="{72D396E0-76CE-4896-AE56-1A9659C5AE5F}" type="presOf" srcId="{F169B68F-EC8E-424B-A895-C3262A7095D7}" destId="{4387721C-F1BF-4BDB-9DA2-8C4C1D45A04B}" srcOrd="1" destOrd="2" presId="urn:microsoft.com/office/officeart/2005/8/layout/cycle4"/>
    <dgm:cxn modelId="{839585E2-5675-4BD0-A18F-A9CBA48F2222}" type="presOf" srcId="{D05EA94C-4117-4EEF-8717-B98F27A91336}" destId="{19E86A5F-B87D-4FD8-A736-DCEFA09A9491}" srcOrd="1" destOrd="2" presId="urn:microsoft.com/office/officeart/2005/8/layout/cycle4"/>
    <dgm:cxn modelId="{3DD54BE7-5376-4AD5-91AE-CB585F2D8B4D}" type="presOf" srcId="{DFADD52A-7811-4F4C-A605-20C0C5CD2E11}" destId="{F6837529-BADF-4C4D-9E90-7FD237DEB65D}" srcOrd="0" destOrd="2" presId="urn:microsoft.com/office/officeart/2005/8/layout/cycle4"/>
    <dgm:cxn modelId="{0CDED3F2-5D8B-4715-8923-1033D6656ECA}" type="presOf" srcId="{65979860-352F-4076-9055-577FCD095631}" destId="{19E86A5F-B87D-4FD8-A736-DCEFA09A9491}" srcOrd="1" destOrd="0" presId="urn:microsoft.com/office/officeart/2005/8/layout/cycle4"/>
    <dgm:cxn modelId="{C2B21EF3-B480-43A7-B503-4CBAB1980AC8}" type="presOf" srcId="{D05EA94C-4117-4EEF-8717-B98F27A91336}" destId="{F1FD08BB-53A7-4DA2-9132-E87825626322}" srcOrd="0" destOrd="2" presId="urn:microsoft.com/office/officeart/2005/8/layout/cycle4"/>
    <dgm:cxn modelId="{AA8317F7-538C-4E53-9B8A-AAB4A075AC0C}" srcId="{34617804-F5A4-40D5-918F-1E9F580DB0CF}" destId="{693EA0E1-5AC8-4C64-AA6F-19D11D6C19E5}" srcOrd="3" destOrd="0" parTransId="{D18FD60D-9F2C-43DA-9289-3C305C2BCB99}" sibTransId="{50E0A3F0-1C99-4683-9C1A-AA4C6E860D6D}"/>
    <dgm:cxn modelId="{432BAAF9-DEEE-4E23-9978-8F9333143284}" srcId="{1553F533-AFE6-4418-9BAC-5FBFAD830333}" destId="{85A6CFF9-D46B-4E11-B032-5224B2D40985}" srcOrd="3" destOrd="0" parTransId="{CBFA19B6-3042-4F70-834E-B59D2D8FEEA7}" sibTransId="{33ABA94B-C85E-464C-ACC6-C762F917BF27}"/>
    <dgm:cxn modelId="{8536573A-29F9-4F65-89A3-99D533639F4B}" type="presParOf" srcId="{B73C0390-2BA2-420D-A7CC-8FF9ABD16A97}" destId="{FB621298-C838-4D1B-B188-8CB5F40D6C36}" srcOrd="0" destOrd="0" presId="urn:microsoft.com/office/officeart/2005/8/layout/cycle4"/>
    <dgm:cxn modelId="{50F36D66-5358-4C51-B871-08C7C8235334}" type="presParOf" srcId="{FB621298-C838-4D1B-B188-8CB5F40D6C36}" destId="{A6933820-C230-42F6-AAAF-3978465EE402}" srcOrd="0" destOrd="0" presId="urn:microsoft.com/office/officeart/2005/8/layout/cycle4"/>
    <dgm:cxn modelId="{F78DC4B0-4C56-4031-B401-FBBAA181E3DB}" type="presParOf" srcId="{A6933820-C230-42F6-AAAF-3978465EE402}" destId="{F161BE61-F403-4A42-8860-A858CC014887}" srcOrd="0" destOrd="0" presId="urn:microsoft.com/office/officeart/2005/8/layout/cycle4"/>
    <dgm:cxn modelId="{40A6E246-EBAF-4D4A-A3F4-9A0E9803AD03}" type="presParOf" srcId="{A6933820-C230-42F6-AAAF-3978465EE402}" destId="{4387721C-F1BF-4BDB-9DA2-8C4C1D45A04B}" srcOrd="1" destOrd="0" presId="urn:microsoft.com/office/officeart/2005/8/layout/cycle4"/>
    <dgm:cxn modelId="{06A73FB3-DE06-4877-A6A8-6C6D4AA142A7}" type="presParOf" srcId="{FB621298-C838-4D1B-B188-8CB5F40D6C36}" destId="{62998E15-FF91-41F5-B9C0-171D9F39A94B}" srcOrd="1" destOrd="0" presId="urn:microsoft.com/office/officeart/2005/8/layout/cycle4"/>
    <dgm:cxn modelId="{D1E60D47-28E6-44F9-9E5A-75C57F574DC8}" type="presParOf" srcId="{62998E15-FF91-41F5-B9C0-171D9F39A94B}" destId="{DFD952CD-17C6-4BBE-9D5E-0EBF4C3BA99C}" srcOrd="0" destOrd="0" presId="urn:microsoft.com/office/officeart/2005/8/layout/cycle4"/>
    <dgm:cxn modelId="{A6ECD8D1-5175-4778-9BA9-485CE8DAE47D}" type="presParOf" srcId="{62998E15-FF91-41F5-B9C0-171D9F39A94B}" destId="{32FE4A5C-B174-4B7A-82EF-9FF3A15FDB9A}" srcOrd="1" destOrd="0" presId="urn:microsoft.com/office/officeart/2005/8/layout/cycle4"/>
    <dgm:cxn modelId="{CB021DFD-1777-4A58-834E-BE48D134BB17}" type="presParOf" srcId="{FB621298-C838-4D1B-B188-8CB5F40D6C36}" destId="{9258B929-045B-460A-9B8B-4AB9DBC64335}" srcOrd="2" destOrd="0" presId="urn:microsoft.com/office/officeart/2005/8/layout/cycle4"/>
    <dgm:cxn modelId="{374A9986-7517-4146-846A-3D6C7763B711}" type="presParOf" srcId="{9258B929-045B-460A-9B8B-4AB9DBC64335}" destId="{F6837529-BADF-4C4D-9E90-7FD237DEB65D}" srcOrd="0" destOrd="0" presId="urn:microsoft.com/office/officeart/2005/8/layout/cycle4"/>
    <dgm:cxn modelId="{22C4A786-5F4F-4603-85E6-033920423953}" type="presParOf" srcId="{9258B929-045B-460A-9B8B-4AB9DBC64335}" destId="{9DBFFBA5-0993-4C66-863C-CC6667805955}" srcOrd="1" destOrd="0" presId="urn:microsoft.com/office/officeart/2005/8/layout/cycle4"/>
    <dgm:cxn modelId="{6BAD6724-40C6-4D95-855C-5B48F2303A52}" type="presParOf" srcId="{FB621298-C838-4D1B-B188-8CB5F40D6C36}" destId="{7F88B9DD-5CCE-45A7-9EC8-5D8FB53EB07B}" srcOrd="3" destOrd="0" presId="urn:microsoft.com/office/officeart/2005/8/layout/cycle4"/>
    <dgm:cxn modelId="{ACAA1A9D-341F-49B2-B12C-B3D3A2F84693}" type="presParOf" srcId="{7F88B9DD-5CCE-45A7-9EC8-5D8FB53EB07B}" destId="{F1FD08BB-53A7-4DA2-9132-E87825626322}" srcOrd="0" destOrd="0" presId="urn:microsoft.com/office/officeart/2005/8/layout/cycle4"/>
    <dgm:cxn modelId="{498ED6A8-31E3-4554-AF24-41F87939FB0A}" type="presParOf" srcId="{7F88B9DD-5CCE-45A7-9EC8-5D8FB53EB07B}" destId="{19E86A5F-B87D-4FD8-A736-DCEFA09A9491}" srcOrd="1" destOrd="0" presId="urn:microsoft.com/office/officeart/2005/8/layout/cycle4"/>
    <dgm:cxn modelId="{2D66EB97-9A8D-40F7-8160-854B6EB092BC}" type="presParOf" srcId="{FB621298-C838-4D1B-B188-8CB5F40D6C36}" destId="{9B0B1030-4E0E-4AA4-AD79-BF3F5F3D42A1}" srcOrd="4" destOrd="0" presId="urn:microsoft.com/office/officeart/2005/8/layout/cycle4"/>
    <dgm:cxn modelId="{B1CF9FE1-2FB9-41F3-BD2E-7DB95D7CDC3D}" type="presParOf" srcId="{B73C0390-2BA2-420D-A7CC-8FF9ABD16A97}" destId="{89D4AB77-375D-4C79-8264-DAC6D9A937BD}" srcOrd="1" destOrd="0" presId="urn:microsoft.com/office/officeart/2005/8/layout/cycle4"/>
    <dgm:cxn modelId="{49C16D8D-4606-4877-9333-9639FFF883A2}" type="presParOf" srcId="{89D4AB77-375D-4C79-8264-DAC6D9A937BD}" destId="{B2F59909-1E32-48F5-9263-4668C83DB3D5}" srcOrd="0" destOrd="0" presId="urn:microsoft.com/office/officeart/2005/8/layout/cycle4"/>
    <dgm:cxn modelId="{463E09CB-D56D-4F52-91DE-C498F4FF7C7E}" type="presParOf" srcId="{89D4AB77-375D-4C79-8264-DAC6D9A937BD}" destId="{4340490E-21F0-4E06-8E7A-DD4817C61961}" srcOrd="1" destOrd="0" presId="urn:microsoft.com/office/officeart/2005/8/layout/cycle4"/>
    <dgm:cxn modelId="{4427F2B9-0A9B-47C5-AF82-C4B4BD59C9BC}" type="presParOf" srcId="{89D4AB77-375D-4C79-8264-DAC6D9A937BD}" destId="{9C31024D-D221-49A5-987A-CCF8A79322DA}" srcOrd="2" destOrd="0" presId="urn:microsoft.com/office/officeart/2005/8/layout/cycle4"/>
    <dgm:cxn modelId="{2DA04942-7900-4A9E-8580-E7D6F14FBE1E}" type="presParOf" srcId="{89D4AB77-375D-4C79-8264-DAC6D9A937BD}" destId="{D0B9E093-187F-4B23-8763-572B0849052B}" srcOrd="3" destOrd="0" presId="urn:microsoft.com/office/officeart/2005/8/layout/cycle4"/>
    <dgm:cxn modelId="{4FCE4784-8854-42CA-BFD7-7ED2CAA07B60}" type="presParOf" srcId="{89D4AB77-375D-4C79-8264-DAC6D9A937BD}" destId="{6A4E4F52-2B0B-4240-BA20-47C06D98D2CB}" srcOrd="4" destOrd="0" presId="urn:microsoft.com/office/officeart/2005/8/layout/cycle4"/>
    <dgm:cxn modelId="{17308973-3A58-4ADD-B933-601B95A6D042}" type="presParOf" srcId="{B73C0390-2BA2-420D-A7CC-8FF9ABD16A97}" destId="{98DE13D2-D648-4881-9828-D28399201529}" srcOrd="2" destOrd="0" presId="urn:microsoft.com/office/officeart/2005/8/layout/cycle4"/>
    <dgm:cxn modelId="{DE15636D-DFE6-41B0-AFD1-8D68A278F00B}" type="presParOf" srcId="{B73C0390-2BA2-420D-A7CC-8FF9ABD16A97}" destId="{B8526E97-4634-44E4-A403-2728E0DD338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7529-BADF-4C4D-9E90-7FD237DEB65D}">
      <dsp:nvSpPr>
        <dsp:cNvPr id="0" name=""/>
        <dsp:cNvSpPr/>
      </dsp:nvSpPr>
      <dsp:spPr>
        <a:xfrm>
          <a:off x="4820239" y="2102585"/>
          <a:ext cx="2597760" cy="3131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9 9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98% Occupancy Across the Street, with Pre-leased Offices </a:t>
          </a:r>
        </a:p>
      </dsp:txBody>
      <dsp:txXfrm>
        <a:off x="5652827" y="2938822"/>
        <a:ext cx="1711912" cy="2242409"/>
      </dsp:txXfrm>
    </dsp:sp>
    <dsp:sp modelId="{F1FD08BB-53A7-4DA2-9132-E87825626322}">
      <dsp:nvSpPr>
        <dsp:cNvPr id="0" name=""/>
        <dsp:cNvSpPr/>
      </dsp:nvSpPr>
      <dsp:spPr>
        <a:xfrm>
          <a:off x="943244" y="2026831"/>
          <a:ext cx="2705182" cy="3290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en-US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Demand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600" b="1" kern="1200" dirty="0"/>
            <a:t>For Housing,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b="1" kern="1200" dirty="0"/>
            <a:t>Aging-in-Place,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600" b="1" kern="1200" dirty="0"/>
            <a:t>Healthcare, Small Business Offices </a:t>
          </a:r>
        </a:p>
      </dsp:txBody>
      <dsp:txXfrm>
        <a:off x="998706" y="2904825"/>
        <a:ext cx="1782703" cy="2356671"/>
      </dsp:txXfrm>
    </dsp:sp>
    <dsp:sp modelId="{DFD952CD-17C6-4BBE-9D5E-0EBF4C3BA99C}">
      <dsp:nvSpPr>
        <dsp:cNvPr id="0" name=""/>
        <dsp:cNvSpPr/>
      </dsp:nvSpPr>
      <dsp:spPr>
        <a:xfrm>
          <a:off x="4837244" y="-91757"/>
          <a:ext cx="2576168" cy="1253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Technology Services and Information Packages for Sale with Capital Gains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Tax Free until 2047.</a:t>
          </a:r>
        </a:p>
      </dsp:txBody>
      <dsp:txXfrm>
        <a:off x="5637628" y="-64223"/>
        <a:ext cx="1748249" cy="885000"/>
      </dsp:txXfrm>
    </dsp:sp>
    <dsp:sp modelId="{F161BE61-F403-4A42-8860-A858CC014887}">
      <dsp:nvSpPr>
        <dsp:cNvPr id="0" name=""/>
        <dsp:cNvSpPr/>
      </dsp:nvSpPr>
      <dsp:spPr>
        <a:xfrm>
          <a:off x="1075619" y="-139765"/>
          <a:ext cx="2437864" cy="1349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$57 Subsidies,   Non-Recourse HUD Refinance,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b="1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00" kern="1200" dirty="0"/>
        </a:p>
      </dsp:txBody>
      <dsp:txXfrm>
        <a:off x="1105262" y="-110122"/>
        <a:ext cx="1647218" cy="952794"/>
      </dsp:txXfrm>
    </dsp:sp>
    <dsp:sp modelId="{B2F59909-1E32-48F5-9263-4668C83DB3D5}">
      <dsp:nvSpPr>
        <dsp:cNvPr id="0" name=""/>
        <dsp:cNvSpPr/>
      </dsp:nvSpPr>
      <dsp:spPr>
        <a:xfrm>
          <a:off x="1800226" y="277750"/>
          <a:ext cx="2381473" cy="255184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</a:t>
          </a:r>
          <a:r>
            <a:rPr lang="en-US" sz="1600" b="1" kern="1200" dirty="0"/>
            <a:t>Risk Reduction  Blackrock Bond Account and Line of Credit on Stocks</a:t>
          </a:r>
        </a:p>
      </dsp:txBody>
      <dsp:txXfrm>
        <a:off x="2497743" y="1025168"/>
        <a:ext cx="1683956" cy="1804426"/>
      </dsp:txXfrm>
    </dsp:sp>
    <dsp:sp modelId="{4340490E-21F0-4E06-8E7A-DD4817C61961}">
      <dsp:nvSpPr>
        <dsp:cNvPr id="0" name=""/>
        <dsp:cNvSpPr/>
      </dsp:nvSpPr>
      <dsp:spPr>
        <a:xfrm rot="5400000">
          <a:off x="4169473" y="293596"/>
          <a:ext cx="2387959" cy="236236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</dsp:txBody>
      <dsp:txXfrm rot="-5400000">
        <a:off x="4182271" y="980216"/>
        <a:ext cx="1670444" cy="1688542"/>
      </dsp:txXfrm>
    </dsp:sp>
    <dsp:sp modelId="{9C31024D-D221-49A5-987A-CCF8A79322DA}">
      <dsp:nvSpPr>
        <dsp:cNvPr id="0" name=""/>
        <dsp:cNvSpPr/>
      </dsp:nvSpPr>
      <dsp:spPr>
        <a:xfrm rot="10800000">
          <a:off x="4142660" y="2641575"/>
          <a:ext cx="2363632" cy="22948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Four Strong Ways to Get Paid with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12-City Franchise Custom Built   Technology System</a:t>
          </a:r>
        </a:p>
      </dsp:txBody>
      <dsp:txXfrm rot="10800000">
        <a:off x="4142660" y="2641575"/>
        <a:ext cx="1671340" cy="1622729"/>
      </dsp:txXfrm>
    </dsp:sp>
    <dsp:sp modelId="{D0B9E093-187F-4B23-8763-572B0849052B}">
      <dsp:nvSpPr>
        <dsp:cNvPr id="0" name=""/>
        <dsp:cNvSpPr/>
      </dsp:nvSpPr>
      <dsp:spPr>
        <a:xfrm rot="16200000">
          <a:off x="1730631" y="2552635"/>
          <a:ext cx="2488091" cy="230826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Corporate, Community College, City, Paying Partnerships </a:t>
          </a:r>
        </a:p>
      </dsp:txBody>
      <dsp:txXfrm rot="5400000">
        <a:off x="2496619" y="2462724"/>
        <a:ext cx="1632191" cy="1759346"/>
      </dsp:txXfrm>
    </dsp:sp>
    <dsp:sp modelId="{98DE13D2-D648-4881-9828-D28399201529}">
      <dsp:nvSpPr>
        <dsp:cNvPr id="0" name=""/>
        <dsp:cNvSpPr/>
      </dsp:nvSpPr>
      <dsp:spPr>
        <a:xfrm>
          <a:off x="3749745" y="2305244"/>
          <a:ext cx="706416" cy="3670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26E97-4634-44E4-A403-2728E0DD3384}">
      <dsp:nvSpPr>
        <dsp:cNvPr id="0" name=""/>
        <dsp:cNvSpPr/>
      </dsp:nvSpPr>
      <dsp:spPr>
        <a:xfrm rot="10800000">
          <a:off x="3749745" y="2464474"/>
          <a:ext cx="706416" cy="31154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37529-BADF-4C4D-9E90-7FD237DEB65D}">
      <dsp:nvSpPr>
        <dsp:cNvPr id="0" name=""/>
        <dsp:cNvSpPr/>
      </dsp:nvSpPr>
      <dsp:spPr>
        <a:xfrm>
          <a:off x="4909312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Proven development team with skills in multifamily apartments, finance, technology, small business and healthcare.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5750448" y="4156276"/>
        <a:ext cx="1797595" cy="1224300"/>
      </dsp:txXfrm>
    </dsp:sp>
    <dsp:sp modelId="{F1FD08BB-53A7-4DA2-9132-E87825626322}">
      <dsp:nvSpPr>
        <dsp:cNvPr id="0" name=""/>
        <dsp:cNvSpPr/>
      </dsp:nvSpPr>
      <dsp:spPr>
        <a:xfrm>
          <a:off x="541866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$57m in CPACE clean energy  and Tax Increment Financing (TIF) Multifamily and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$4m TIF Commercial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$4.2m Greenhouse Tax Credits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Private Program Investment for Family Offices</a:t>
          </a:r>
        </a:p>
      </dsp:txBody>
      <dsp:txXfrm>
        <a:off x="579956" y="4156276"/>
        <a:ext cx="1797595" cy="1224300"/>
      </dsp:txXfrm>
    </dsp:sp>
    <dsp:sp modelId="{DFD952CD-17C6-4BBE-9D5E-0EBF4C3BA99C}">
      <dsp:nvSpPr>
        <dsp:cNvPr id="0" name=""/>
        <dsp:cNvSpPr/>
      </dsp:nvSpPr>
      <dsp:spPr>
        <a:xfrm>
          <a:off x="4909312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120,000 SF NNN leasing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Smart City Tech revenue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Clean energy revenue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High tech security, health, and software services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Income: Programs, Amenities</a:t>
          </a:r>
        </a:p>
      </dsp:txBody>
      <dsp:txXfrm>
        <a:off x="5750448" y="38090"/>
        <a:ext cx="1797595" cy="1224300"/>
      </dsp:txXfrm>
    </dsp:sp>
    <dsp:sp modelId="{F161BE61-F403-4A42-8860-A858CC014887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$58M in Opportunity Zone Tax benefits for capital gains investment.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Tax Free Cash-Flows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Family Foundation Grants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Exit Strategy by Founder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>
        <a:off x="579956" y="38090"/>
        <a:ext cx="1797595" cy="1224300"/>
      </dsp:txXfrm>
    </dsp:sp>
    <dsp:sp modelId="{B2F59909-1E32-48F5-9263-4668C83DB3D5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Tax Benefits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Add 20% After Tax Profit</a:t>
          </a:r>
        </a:p>
      </dsp:txBody>
      <dsp:txXfrm>
        <a:off x="2350740" y="996074"/>
        <a:ext cx="1659072" cy="1659072"/>
      </dsp:txXfrm>
    </dsp:sp>
    <dsp:sp modelId="{4340490E-21F0-4E06-8E7A-DD4817C61961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Services / Revenue Streams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Business 53.8%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Apartments 46.2%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18186" y="996074"/>
        <a:ext cx="1659072" cy="1659072"/>
      </dsp:txXfrm>
    </dsp:sp>
    <dsp:sp modelId="{9C31024D-D221-49A5-987A-CCF8A79322DA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Strong Development/Business Team</a:t>
          </a:r>
        </a:p>
      </dsp:txBody>
      <dsp:txXfrm rot="10800000">
        <a:off x="4118186" y="2763520"/>
        <a:ext cx="1659072" cy="1659072"/>
      </dsp:txXfrm>
    </dsp:sp>
    <dsp:sp modelId="{D0B9E093-187F-4B23-8763-572B0849052B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Leveraged Special Financing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Five Renewable Energy Incentives </a:t>
          </a:r>
        </a:p>
      </dsp:txBody>
      <dsp:txXfrm rot="5400000">
        <a:off x="2350740" y="2763520"/>
        <a:ext cx="1659072" cy="1659072"/>
      </dsp:txXfrm>
    </dsp:sp>
    <dsp:sp modelId="{98DE13D2-D648-4881-9828-D28399201529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26E97-4634-44E4-A403-2728E0DD3384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409" y="0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/>
          <a:lstStyle>
            <a:lvl1pPr algn="r">
              <a:defRPr sz="1200"/>
            </a:lvl1pPr>
          </a:lstStyle>
          <a:p>
            <a:fld id="{B5CC12DC-19F0-46E3-947B-7C051ED777F0}" type="datetimeFigureOut">
              <a:rPr lang="en-US" smtClean="0"/>
              <a:t>11/19/2025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49" tIns="44924" rIns="89849" bIns="449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86" y="4444333"/>
            <a:ext cx="5561303" cy="3636841"/>
          </a:xfrm>
          <a:prstGeom prst="rect">
            <a:avLst/>
          </a:prstGeom>
        </p:spPr>
        <p:txBody>
          <a:bodyPr vert="horz" lIns="89849" tIns="44924" rIns="89849" bIns="449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863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409" y="8772863"/>
            <a:ext cx="3012114" cy="463212"/>
          </a:xfrm>
          <a:prstGeom prst="rect">
            <a:avLst/>
          </a:prstGeom>
        </p:spPr>
        <p:txBody>
          <a:bodyPr vert="horz" lIns="89849" tIns="44924" rIns="89849" bIns="44924" rtlCol="0" anchor="b"/>
          <a:lstStyle>
            <a:lvl1pPr algn="r">
              <a:defRPr sz="1200"/>
            </a:lvl1pPr>
          </a:lstStyle>
          <a:p>
            <a:fld id="{B8D55BB7-6BE5-40ED-9406-0614209902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1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A5546-C73C-419A-9B8B-3CBE7A70D6A0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4F5D42F-64CE-89D2-EEDE-D8CB5B1950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90" y="5171111"/>
            <a:ext cx="1271019" cy="99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5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0B846-F2C3-4FDA-A01A-830555DDD75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05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2068-BC10-4BF7-89F3-BA0263A64A06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0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497D-882B-5207-7699-04873688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AE97B0-C19C-8466-B951-B90F3254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F89D-5B8E-4F14-815F-5B26825A5B48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EA556-0527-6850-EB15-5B81AB58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450E5-FC55-897C-E8B0-C350F7A9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6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F786-7E61-4614-BEFB-1B01BCAE6259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5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21158-2D40-456B-B478-E54D94C62B1A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2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85F4-1EB6-403B-9EA0-0E669E10682E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9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938-74FE-4F26-9BAA-587B42431292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45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0652-CE5C-4ADF-A42A-145CDA4C0C05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3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682F-A41A-42B0-B459-AE10D4E158C4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5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9446A-A432-4A1A-8104-8972E96FADBB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42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B0EB-19C9-440F-8F28-8B1A1D873E3B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4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6B90-0DDB-4BC5-BC94-05A7A28D3C46}" type="datetime1">
              <a:rPr lang="en-US" smtClean="0"/>
              <a:t>11/19/2025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Victory Star Village, Sioux Falls, 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D6A4-C1CA-4893-9E61-DE5354444E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blue rectangle with white clouds&#10;&#10;Description automatically generated with low confidence">
            <a:extLst>
              <a:ext uri="{FF2B5EF4-FFF2-40B4-BE49-F238E27FC236}">
                <a16:creationId xmlns:a16="http://schemas.microsoft.com/office/drawing/2014/main" id="{5B584E90-3241-FC1D-A7F0-FB7BBEED4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94375" b="598"/>
          <a:stretch/>
        </p:blipFill>
        <p:spPr>
          <a:xfrm>
            <a:off x="-23212" y="6367926"/>
            <a:ext cx="12226787" cy="4904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75E5C01-D9CE-5BB4-F52E-9A7082B4F83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290" y="5137149"/>
            <a:ext cx="1271019" cy="9906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65B107-2611-6B0F-C003-F8EF9CF15CD8}"/>
              </a:ext>
            </a:extLst>
          </p:cNvPr>
          <p:cNvSpPr/>
          <p:nvPr userDrawn="1"/>
        </p:nvSpPr>
        <p:spPr>
          <a:xfrm>
            <a:off x="0" y="11249"/>
            <a:ext cx="12192000" cy="6394314"/>
          </a:xfrm>
          <a:prstGeom prst="rect">
            <a:avLst/>
          </a:prstGeom>
          <a:solidFill>
            <a:srgbClr val="0253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53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45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7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vsbc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3ED4-A378-4D51-BD73-F90A74CD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15" y="4562711"/>
            <a:ext cx="3874686" cy="139590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LIFESTYLE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with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60DE-AF42-43B9-BB08-462417DC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5" y="5571720"/>
            <a:ext cx="8302014" cy="128628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400" dirty="0">
                <a:solidFill>
                  <a:schemeClr val="bg1"/>
                </a:solidFill>
              </a:rPr>
              <a:t>Video 2 Minutes: https://drive.google.com/file/d/18wch4UMrKZpKSpajG242QOX3Slj3_8ds/view?usp=sharing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5E1447-F909-F4B0-9E3B-E58893F288CA}"/>
              </a:ext>
            </a:extLst>
          </p:cNvPr>
          <p:cNvSpPr/>
          <p:nvPr/>
        </p:nvSpPr>
        <p:spPr>
          <a:xfrm>
            <a:off x="289249" y="373224"/>
            <a:ext cx="3027884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VICTORY STAR VILLAGE, Serving </a:t>
            </a:r>
          </a:p>
          <a:p>
            <a:pPr algn="ctr"/>
            <a:r>
              <a:rPr lang="en-US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Lato" panose="020F0502020204030203" pitchFamily="34" charset="0"/>
                <a:cs typeface="Times New Roman" panose="02020603050405020304" pitchFamily="18" charset="0"/>
              </a:rPr>
              <a:t> Sioux Falls, SD, Tea, and Canton – Serving 250,000 citizens</a:t>
            </a:r>
            <a:endParaRPr lang="en-US" sz="28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BBDF1-C76D-71C8-9A63-83908A39AAA6}"/>
              </a:ext>
            </a:extLst>
          </p:cNvPr>
          <p:cNvSpPr txBox="1"/>
          <p:nvPr/>
        </p:nvSpPr>
        <p:spPr>
          <a:xfrm>
            <a:off x="6317018" y="4746824"/>
            <a:ext cx="5232796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Victory Star Village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Sioux Falls, South Dakota </a:t>
            </a:r>
          </a:p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www.vvsbc.com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 prospectus or an Offer.</a:t>
            </a:r>
            <a:br>
              <a:rPr lang="en-US" sz="1050" dirty="0">
                <a:solidFill>
                  <a:schemeClr val="bg1"/>
                </a:solidFill>
              </a:rPr>
            </a:br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FF63-624F-23A9-4835-53171A454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71" y="222260"/>
            <a:ext cx="7922614" cy="44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3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9D99-0827-8D8C-CA94-1F0AC743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8" y="62852"/>
            <a:ext cx="10515600" cy="506315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Financial Ratios for the 10 Year QOZB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292C9AB-DC0A-3D0F-F8F5-3175E480F5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71295" y="1825626"/>
          <a:ext cx="8249410" cy="4351335"/>
        </p:xfrm>
        <a:graphic>
          <a:graphicData uri="http://schemas.openxmlformats.org/drawingml/2006/table">
            <a:tbl>
              <a:tblPr/>
              <a:tblGrid>
                <a:gridCol w="1529932">
                  <a:extLst>
                    <a:ext uri="{9D8B030D-6E8A-4147-A177-3AD203B41FA5}">
                      <a16:colId xmlns:a16="http://schemas.microsoft.com/office/drawing/2014/main" val="1384844348"/>
                    </a:ext>
                  </a:extLst>
                </a:gridCol>
                <a:gridCol w="751387">
                  <a:extLst>
                    <a:ext uri="{9D8B030D-6E8A-4147-A177-3AD203B41FA5}">
                      <a16:colId xmlns:a16="http://schemas.microsoft.com/office/drawing/2014/main" val="430576990"/>
                    </a:ext>
                  </a:extLst>
                </a:gridCol>
                <a:gridCol w="579382">
                  <a:extLst>
                    <a:ext uri="{9D8B030D-6E8A-4147-A177-3AD203B41FA5}">
                      <a16:colId xmlns:a16="http://schemas.microsoft.com/office/drawing/2014/main" val="844942994"/>
                    </a:ext>
                  </a:extLst>
                </a:gridCol>
                <a:gridCol w="470748">
                  <a:extLst>
                    <a:ext uri="{9D8B030D-6E8A-4147-A177-3AD203B41FA5}">
                      <a16:colId xmlns:a16="http://schemas.microsoft.com/office/drawing/2014/main" val="3827707923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417828757"/>
                    </a:ext>
                  </a:extLst>
                </a:gridCol>
                <a:gridCol w="389273">
                  <a:extLst>
                    <a:ext uri="{9D8B030D-6E8A-4147-A177-3AD203B41FA5}">
                      <a16:colId xmlns:a16="http://schemas.microsoft.com/office/drawing/2014/main" val="4247277589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440917843"/>
                    </a:ext>
                  </a:extLst>
                </a:gridCol>
                <a:gridCol w="434537">
                  <a:extLst>
                    <a:ext uri="{9D8B030D-6E8A-4147-A177-3AD203B41FA5}">
                      <a16:colId xmlns:a16="http://schemas.microsoft.com/office/drawing/2014/main" val="711025554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4164591864"/>
                    </a:ext>
                  </a:extLst>
                </a:gridCol>
                <a:gridCol w="416431">
                  <a:extLst>
                    <a:ext uri="{9D8B030D-6E8A-4147-A177-3AD203B41FA5}">
                      <a16:colId xmlns:a16="http://schemas.microsoft.com/office/drawing/2014/main" val="2273608000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620817736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374944616"/>
                    </a:ext>
                  </a:extLst>
                </a:gridCol>
                <a:gridCol w="425484">
                  <a:extLst>
                    <a:ext uri="{9D8B030D-6E8A-4147-A177-3AD203B41FA5}">
                      <a16:colId xmlns:a16="http://schemas.microsoft.com/office/drawing/2014/main" val="3133048778"/>
                    </a:ext>
                  </a:extLst>
                </a:gridCol>
                <a:gridCol w="814757">
                  <a:extLst>
                    <a:ext uri="{9D8B030D-6E8A-4147-A177-3AD203B41FA5}">
                      <a16:colId xmlns:a16="http://schemas.microsoft.com/office/drawing/2014/main" val="110851419"/>
                    </a:ext>
                  </a:extLst>
                </a:gridCol>
                <a:gridCol w="570329">
                  <a:extLst>
                    <a:ext uri="{9D8B030D-6E8A-4147-A177-3AD203B41FA5}">
                      <a16:colId xmlns:a16="http://schemas.microsoft.com/office/drawing/2014/main" val="1393388587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After-Tax Cash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$20.9M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After Tax Cash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0853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80839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 &amp; Amortization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440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Straight-Line Depreciation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765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 Depreciation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504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Start-Up Cost Amortization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5343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071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97494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Passive Loss Carryforward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$11.3M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-$0.2M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-$7.8M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349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45L Tax Credit Carryforward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9459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991033"/>
                  </a:ext>
                </a:extLst>
              </a:tr>
              <a:tr h="135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Adjusted IRR With QOF Deferral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91738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2813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Value at end of 10 years at 6.0% cap rate 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4788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Equity at end of 10 years 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7986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Value with TIF Projections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210.0M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72921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Equity at end of 10 years with TIF***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164.7M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59072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0558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QOF deferral 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-$0.1M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445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42211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IRR With QOF Value++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-$7.1M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$147M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6493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99059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10-Year Cash on Cash Ratio+++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58069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010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1411F-953B-E73F-73B9-6E219A96D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6193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Victory Star Village, Sioux Falls, 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A9FA7-C4FC-B997-2D13-106BE6CF3143}"/>
              </a:ext>
            </a:extLst>
          </p:cNvPr>
          <p:cNvSpPr/>
          <p:nvPr/>
        </p:nvSpPr>
        <p:spPr>
          <a:xfrm>
            <a:off x="142875" y="569168"/>
            <a:ext cx="11772317" cy="57871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FCE35E-A096-E0A1-C863-53EC7150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22315"/>
              </p:ext>
            </p:extLst>
          </p:nvPr>
        </p:nvGraphicFramePr>
        <p:xfrm>
          <a:off x="838202" y="1008668"/>
          <a:ext cx="10515595" cy="4812633"/>
        </p:xfrm>
        <a:graphic>
          <a:graphicData uri="http://schemas.openxmlformats.org/drawingml/2006/table">
            <a:tbl>
              <a:tblPr/>
              <a:tblGrid>
                <a:gridCol w="554669">
                  <a:extLst>
                    <a:ext uri="{9D8B030D-6E8A-4147-A177-3AD203B41FA5}">
                      <a16:colId xmlns:a16="http://schemas.microsoft.com/office/drawing/2014/main" val="578599457"/>
                    </a:ext>
                  </a:extLst>
                </a:gridCol>
                <a:gridCol w="554669">
                  <a:extLst>
                    <a:ext uri="{9D8B030D-6E8A-4147-A177-3AD203B41FA5}">
                      <a16:colId xmlns:a16="http://schemas.microsoft.com/office/drawing/2014/main" val="2222431477"/>
                    </a:ext>
                  </a:extLst>
                </a:gridCol>
                <a:gridCol w="554669">
                  <a:extLst>
                    <a:ext uri="{9D8B030D-6E8A-4147-A177-3AD203B41FA5}">
                      <a16:colId xmlns:a16="http://schemas.microsoft.com/office/drawing/2014/main" val="2264736325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3662980538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4173735900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4115486521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3288207471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3008899469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33693663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2898078401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487195694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1289841825"/>
                    </a:ext>
                  </a:extLst>
                </a:gridCol>
                <a:gridCol w="774225">
                  <a:extLst>
                    <a:ext uri="{9D8B030D-6E8A-4147-A177-3AD203B41FA5}">
                      <a16:colId xmlns:a16="http://schemas.microsoft.com/office/drawing/2014/main" val="957743504"/>
                    </a:ext>
                  </a:extLst>
                </a:gridCol>
                <a:gridCol w="554669">
                  <a:extLst>
                    <a:ext uri="{9D8B030D-6E8A-4147-A177-3AD203B41FA5}">
                      <a16:colId xmlns:a16="http://schemas.microsoft.com/office/drawing/2014/main" val="3831171569"/>
                    </a:ext>
                  </a:extLst>
                </a:gridCol>
                <a:gridCol w="554669">
                  <a:extLst>
                    <a:ext uri="{9D8B030D-6E8A-4147-A177-3AD203B41FA5}">
                      <a16:colId xmlns:a16="http://schemas.microsoft.com/office/drawing/2014/main" val="2379588433"/>
                    </a:ext>
                  </a:extLst>
                </a:gridCol>
              </a:tblGrid>
              <a:tr h="687519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8637057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263550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COO+1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COO+2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395811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366433"/>
                  </a:ext>
                </a:extLst>
              </a:tr>
              <a:tr h="229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 on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933232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829401"/>
                  </a:ext>
                </a:extLst>
              </a:tr>
              <a:tr h="2291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After-Tax Cash on Cash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001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213603"/>
                  </a:ext>
                </a:extLst>
              </a:tr>
              <a:tr h="2291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on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103832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124900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590260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582679"/>
                  </a:ext>
                </a:extLst>
              </a:tr>
              <a:tr h="229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to Equity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(0.64)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(0.09)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0.50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0.80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0.89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0.99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1.10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1.21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1.34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448050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250313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*Debt Finance Distributions after two years.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276376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**Management drives Capital Account to an negative position to take advantage of Qualified Opportunity Zone Benefits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061375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***This is not a Prospectus or Offer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176153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608319"/>
                  </a:ext>
                </a:extLst>
              </a:tr>
              <a:tr h="22917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36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3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EC1ED-B1D3-F7EB-9DC8-596BBB342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B7E9-EB39-2624-C1FD-AA9A076FE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8" y="62852"/>
            <a:ext cx="10515600" cy="506315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Waterfall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33B6551-E697-7A6A-E704-42F18EF75A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71295" y="1825626"/>
          <a:ext cx="8249410" cy="4351335"/>
        </p:xfrm>
        <a:graphic>
          <a:graphicData uri="http://schemas.openxmlformats.org/drawingml/2006/table">
            <a:tbl>
              <a:tblPr/>
              <a:tblGrid>
                <a:gridCol w="1529932">
                  <a:extLst>
                    <a:ext uri="{9D8B030D-6E8A-4147-A177-3AD203B41FA5}">
                      <a16:colId xmlns:a16="http://schemas.microsoft.com/office/drawing/2014/main" val="1384844348"/>
                    </a:ext>
                  </a:extLst>
                </a:gridCol>
                <a:gridCol w="751387">
                  <a:extLst>
                    <a:ext uri="{9D8B030D-6E8A-4147-A177-3AD203B41FA5}">
                      <a16:colId xmlns:a16="http://schemas.microsoft.com/office/drawing/2014/main" val="430576990"/>
                    </a:ext>
                  </a:extLst>
                </a:gridCol>
                <a:gridCol w="579382">
                  <a:extLst>
                    <a:ext uri="{9D8B030D-6E8A-4147-A177-3AD203B41FA5}">
                      <a16:colId xmlns:a16="http://schemas.microsoft.com/office/drawing/2014/main" val="844942994"/>
                    </a:ext>
                  </a:extLst>
                </a:gridCol>
                <a:gridCol w="470748">
                  <a:extLst>
                    <a:ext uri="{9D8B030D-6E8A-4147-A177-3AD203B41FA5}">
                      <a16:colId xmlns:a16="http://schemas.microsoft.com/office/drawing/2014/main" val="3827707923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417828757"/>
                    </a:ext>
                  </a:extLst>
                </a:gridCol>
                <a:gridCol w="389273">
                  <a:extLst>
                    <a:ext uri="{9D8B030D-6E8A-4147-A177-3AD203B41FA5}">
                      <a16:colId xmlns:a16="http://schemas.microsoft.com/office/drawing/2014/main" val="4247277589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440917843"/>
                    </a:ext>
                  </a:extLst>
                </a:gridCol>
                <a:gridCol w="434537">
                  <a:extLst>
                    <a:ext uri="{9D8B030D-6E8A-4147-A177-3AD203B41FA5}">
                      <a16:colId xmlns:a16="http://schemas.microsoft.com/office/drawing/2014/main" val="711025554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4164591864"/>
                    </a:ext>
                  </a:extLst>
                </a:gridCol>
                <a:gridCol w="416431">
                  <a:extLst>
                    <a:ext uri="{9D8B030D-6E8A-4147-A177-3AD203B41FA5}">
                      <a16:colId xmlns:a16="http://schemas.microsoft.com/office/drawing/2014/main" val="2273608000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620817736"/>
                    </a:ext>
                  </a:extLst>
                </a:gridCol>
                <a:gridCol w="373430">
                  <a:extLst>
                    <a:ext uri="{9D8B030D-6E8A-4147-A177-3AD203B41FA5}">
                      <a16:colId xmlns:a16="http://schemas.microsoft.com/office/drawing/2014/main" val="3374944616"/>
                    </a:ext>
                  </a:extLst>
                </a:gridCol>
                <a:gridCol w="425484">
                  <a:extLst>
                    <a:ext uri="{9D8B030D-6E8A-4147-A177-3AD203B41FA5}">
                      <a16:colId xmlns:a16="http://schemas.microsoft.com/office/drawing/2014/main" val="3133048778"/>
                    </a:ext>
                  </a:extLst>
                </a:gridCol>
                <a:gridCol w="814757">
                  <a:extLst>
                    <a:ext uri="{9D8B030D-6E8A-4147-A177-3AD203B41FA5}">
                      <a16:colId xmlns:a16="http://schemas.microsoft.com/office/drawing/2014/main" val="110851419"/>
                    </a:ext>
                  </a:extLst>
                </a:gridCol>
                <a:gridCol w="570329">
                  <a:extLst>
                    <a:ext uri="{9D8B030D-6E8A-4147-A177-3AD203B41FA5}">
                      <a16:colId xmlns:a16="http://schemas.microsoft.com/office/drawing/2014/main" val="1393388587"/>
                    </a:ext>
                  </a:extLst>
                </a:gridCol>
              </a:tblGrid>
              <a:tr h="4079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After-Tax Cash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$20.9M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After Tax Cash Flows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80853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80839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 &amp; Amortization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24403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Straight-Line Depreciation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67650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Bonus Depreciation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45041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Start-Up Cost Amortization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5343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0718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97494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Passive Loss Carryforward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$11.3M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-$0.2M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-$3.8M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-$7.8M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73499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45L Tax Credit Carryforward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945944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991033"/>
                  </a:ext>
                </a:extLst>
              </a:tr>
              <a:tr h="13597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Adjusted IRR With QOF Deferral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917388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328132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Value at end of 10 years at 6.0% cap rate 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$186.5M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947883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Equity at end of 10 years 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79868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Estimated Value with TIF Projections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210.0M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729216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Equity at end of 10 years with TIF***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164.7M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590723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605589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QOF deferral 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-$0.1M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4450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422112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IRR With QOF Value++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-$7.1M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$2.8M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$3.6M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$147M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64931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2990591"/>
                  </a:ext>
                </a:extLst>
              </a:tr>
              <a:tr h="27195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10-Year Cash on Cash Ratio+++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580695"/>
                  </a:ext>
                </a:extLst>
              </a:tr>
              <a:tr h="13597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01026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B3352-0316-A112-3A2F-D51045125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6193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Victory Star Village, Sioux Falls, 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5E7D1F-BFD6-326C-02EE-7DD12BEA8FD4}"/>
              </a:ext>
            </a:extLst>
          </p:cNvPr>
          <p:cNvSpPr/>
          <p:nvPr/>
        </p:nvSpPr>
        <p:spPr>
          <a:xfrm>
            <a:off x="1" y="494522"/>
            <a:ext cx="11915192" cy="5861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A260A6-E630-FB9B-C738-314CE2105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22881"/>
              </p:ext>
            </p:extLst>
          </p:nvPr>
        </p:nvGraphicFramePr>
        <p:xfrm>
          <a:off x="1366887" y="649010"/>
          <a:ext cx="9068584" cy="5714461"/>
        </p:xfrm>
        <a:graphic>
          <a:graphicData uri="http://schemas.openxmlformats.org/drawingml/2006/table">
            <a:tbl>
              <a:tblPr/>
              <a:tblGrid>
                <a:gridCol w="239081">
                  <a:extLst>
                    <a:ext uri="{9D8B030D-6E8A-4147-A177-3AD203B41FA5}">
                      <a16:colId xmlns:a16="http://schemas.microsoft.com/office/drawing/2014/main" val="1893253079"/>
                    </a:ext>
                  </a:extLst>
                </a:gridCol>
                <a:gridCol w="395720">
                  <a:extLst>
                    <a:ext uri="{9D8B030D-6E8A-4147-A177-3AD203B41FA5}">
                      <a16:colId xmlns:a16="http://schemas.microsoft.com/office/drawing/2014/main" val="3232299049"/>
                    </a:ext>
                  </a:extLst>
                </a:gridCol>
                <a:gridCol w="420453">
                  <a:extLst>
                    <a:ext uri="{9D8B030D-6E8A-4147-A177-3AD203B41FA5}">
                      <a16:colId xmlns:a16="http://schemas.microsoft.com/office/drawing/2014/main" val="3434765539"/>
                    </a:ext>
                  </a:extLst>
                </a:gridCol>
                <a:gridCol w="395720">
                  <a:extLst>
                    <a:ext uri="{9D8B030D-6E8A-4147-A177-3AD203B41FA5}">
                      <a16:colId xmlns:a16="http://schemas.microsoft.com/office/drawing/2014/main" val="811456897"/>
                    </a:ext>
                  </a:extLst>
                </a:gridCol>
                <a:gridCol w="395720">
                  <a:extLst>
                    <a:ext uri="{9D8B030D-6E8A-4147-A177-3AD203B41FA5}">
                      <a16:colId xmlns:a16="http://schemas.microsoft.com/office/drawing/2014/main" val="3708971181"/>
                    </a:ext>
                  </a:extLst>
                </a:gridCol>
                <a:gridCol w="708998">
                  <a:extLst>
                    <a:ext uri="{9D8B030D-6E8A-4147-A177-3AD203B41FA5}">
                      <a16:colId xmlns:a16="http://schemas.microsoft.com/office/drawing/2014/main" val="1271231824"/>
                    </a:ext>
                  </a:extLst>
                </a:gridCol>
                <a:gridCol w="708998">
                  <a:extLst>
                    <a:ext uri="{9D8B030D-6E8A-4147-A177-3AD203B41FA5}">
                      <a16:colId xmlns:a16="http://schemas.microsoft.com/office/drawing/2014/main" val="2049437145"/>
                    </a:ext>
                  </a:extLst>
                </a:gridCol>
                <a:gridCol w="618312">
                  <a:extLst>
                    <a:ext uri="{9D8B030D-6E8A-4147-A177-3AD203B41FA5}">
                      <a16:colId xmlns:a16="http://schemas.microsoft.com/office/drawing/2014/main" val="1025153850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126427446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2636016522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2724831823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3317112496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101718112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2810153405"/>
                    </a:ext>
                  </a:extLst>
                </a:gridCol>
                <a:gridCol w="684266">
                  <a:extLst>
                    <a:ext uri="{9D8B030D-6E8A-4147-A177-3AD203B41FA5}">
                      <a16:colId xmlns:a16="http://schemas.microsoft.com/office/drawing/2014/main" val="1801110275"/>
                    </a:ext>
                  </a:extLst>
                </a:gridCol>
                <a:gridCol w="395720">
                  <a:extLst>
                    <a:ext uri="{9D8B030D-6E8A-4147-A177-3AD203B41FA5}">
                      <a16:colId xmlns:a16="http://schemas.microsoft.com/office/drawing/2014/main" val="2681169126"/>
                    </a:ext>
                  </a:extLst>
                </a:gridCol>
              </a:tblGrid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COO+1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COO+2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COO+10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406719"/>
                  </a:ext>
                </a:extLst>
              </a:tr>
              <a:tr h="1983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2,854,395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7,080,605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11,584,311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13,026,829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13,500,536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13,991,178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14,499,355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15,025,687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15,570,819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16,135,415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9009600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112615"/>
                  </a:ext>
                </a:extLst>
              </a:tr>
              <a:tr h="1102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47,573,244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118,010,086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193,071,845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217,113,821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225,008,934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233,186,299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241,655,913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250,428,125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259,513,650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268,923,578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869355"/>
                  </a:ext>
                </a:extLst>
              </a:tr>
              <a:tr h="1102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 Debt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131,368,083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129,988,406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128,512,152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126,932,561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125,242,398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123,433,923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121,498,855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119,428,333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117,212,874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114,842,333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50281"/>
                  </a:ext>
                </a:extLst>
              </a:tr>
              <a:tr h="1983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(83,794,839)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(11,978,320)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64,559,693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90,181,260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99,766,536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109,752,376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120,157,057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130,999,792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142,300,776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154,081,246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0373600"/>
                  </a:ext>
                </a:extLst>
              </a:tr>
              <a:tr h="1102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Ownership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1391187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00887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947022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272822"/>
                  </a:ext>
                </a:extLst>
              </a:tr>
              <a:tr h="1102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180687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(4,189,742)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(598,916)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3,227,985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4,509,063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4,988,327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5,487,619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6,007,853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6,549,990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7,115,039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7,704,062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872151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(4,189,742)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(598,916)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3,227,985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4,509,063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4,988,327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5,487,619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6,007,853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6,549,990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7,115,039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7,704,062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780375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(75,415,355)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(10,780,488)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58,103,723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81,163,134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89,789,883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98,777,138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108,141,352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117,899,813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128,070,698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138,673,121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081558"/>
                  </a:ext>
                </a:extLst>
              </a:tr>
              <a:tr h="1983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Equity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(83,794,839)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(11,978,320)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64,559,693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90,181,260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99,766,536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109,752,376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120,157,057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130,999,792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142,300,776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154,081,246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0033298"/>
                  </a:ext>
                </a:extLst>
              </a:tr>
              <a:tr h="1102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Distributions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9,372,038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10,800,952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11,270,063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11,755,948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12,259,201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12,780,437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13,320,293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13,879,428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545792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 Base Return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400,000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406001"/>
                  </a:ext>
                </a:extLst>
              </a:tr>
              <a:tr h="220478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Preferred Return (30% of cash flow above Base Return)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605835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to Sponsors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937,204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1,080,095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1,127,006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1,175,595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1,225,920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1,278,044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1,332,029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1,387,943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38318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to Investors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8,434,834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9,720,857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10,143,057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10,580,353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11,033,281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11,502,393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11,988,264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12,491,485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935712"/>
                  </a:ext>
                </a:extLst>
              </a:tr>
              <a:tr h="1102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Investor Returns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718227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Account Reduction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5,000,000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737778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8,434,834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9,720,857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10,143,057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10,580,353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11,033,281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11,502,393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11,988,264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12,491,485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906342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(75,415,355)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(10,780,488)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58,103,723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81,163,134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89,789,883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98,777,138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108,141,352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117,899,813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128,070,698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138,673,121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334694"/>
                  </a:ext>
                </a:extLst>
              </a:tr>
              <a:tr h="1983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Investor Return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(80,415,355)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(15,780,488)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61,538,557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85,883,991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94,932,940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104,357,492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114,174,633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124,402,206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135,058,962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146,164,606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864937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Return on Investment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13.3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18.2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20.0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21.9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23.8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25.9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28.0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950837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749047"/>
                  </a:ext>
                </a:extLst>
              </a:tr>
              <a:tr h="1102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742224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35,458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74,950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117,027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130,631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135,226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139,983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144,907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150,004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155,279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160,740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14496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468,602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540,048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563,503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587,797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612,960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639,022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666,015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693,971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299095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(4,189,742)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(598,916)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3,227,985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4,509,063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4,988,327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5,487,619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6,007,853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6,549,990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7,115,039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7,704,062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592817"/>
                  </a:ext>
                </a:extLst>
              </a:tr>
              <a:tr h="11023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Sponsors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348705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468,602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540,048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563,503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587,797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612,960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639,022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666,015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693,971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843463"/>
                  </a:ext>
                </a:extLst>
              </a:tr>
              <a:tr h="198346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 Allocation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(4,189,742)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(598,916)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3,227,985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4,509,063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4,988,327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5,487,619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6,007,853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6,549,990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7,115,039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7,704,062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643274"/>
                  </a:ext>
                </a:extLst>
              </a:tr>
              <a:tr h="110239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176593"/>
                  </a:ext>
                </a:extLst>
              </a:tr>
              <a:tr h="13779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-13272800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8,434,834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9,720,857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10,143,057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10,580,353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11,033,281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11,502,393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11,988,264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151,164,606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649636"/>
                  </a:ext>
                </a:extLst>
              </a:tr>
              <a:tr h="11023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This is not a prospectus or offer.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49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58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24A37-01B0-7256-C130-1B2D34435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1"/>
            <a:ext cx="11077032" cy="653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F0E28-1966-F25E-0470-76CE4AF91A0D}"/>
              </a:ext>
            </a:extLst>
          </p:cNvPr>
          <p:cNvSpPr txBox="1"/>
          <p:nvPr/>
        </p:nvSpPr>
        <p:spPr>
          <a:xfrm>
            <a:off x="9731828" y="326571"/>
            <a:ext cx="219425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Existing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Sioux 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Colorado Springs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South Sioux City</a:t>
            </a:r>
          </a:p>
          <a:p>
            <a:endParaRPr lang="en-US" b="1" u="sng" dirty="0">
              <a:solidFill>
                <a:schemeClr val="bg1"/>
              </a:solidFill>
            </a:endParaRPr>
          </a:p>
          <a:p>
            <a:r>
              <a:rPr lang="en-US" b="1" u="sng" dirty="0">
                <a:solidFill>
                  <a:schemeClr val="bg1"/>
                </a:solidFill>
              </a:rPr>
              <a:t>Future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Daytona Beach, FL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San Benito,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Tucson,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Omaha, 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Olympia, 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Savannah, 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Clarksville, TN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San Diego, 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Omaha, 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Peekskill, 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Tulsa, OK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946316-5884-A6C5-85E7-A663DEA24FA9}"/>
              </a:ext>
            </a:extLst>
          </p:cNvPr>
          <p:cNvSpPr/>
          <p:nvPr/>
        </p:nvSpPr>
        <p:spPr>
          <a:xfrm>
            <a:off x="746448" y="111968"/>
            <a:ext cx="7679094" cy="7557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and Future Projects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D7F5C-E253-1C93-5B8E-B0EB5981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5964" y="6455553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Victory Star Village, Sioux Falls, ne</a:t>
            </a:r>
          </a:p>
        </p:txBody>
      </p:sp>
    </p:spTree>
    <p:extLst>
      <p:ext uri="{BB962C8B-B14F-4D97-AF65-F5344CB8AC3E}">
        <p14:creationId xmlns:p14="http://schemas.microsoft.com/office/powerpoint/2010/main" val="132978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E54A2-2939-B87D-3792-4541420A4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96" y="97280"/>
            <a:ext cx="11624554" cy="6225702"/>
          </a:xfrm>
        </p:spPr>
        <p:txBody>
          <a:bodyPr>
            <a:noAutofit/>
          </a:bodyPr>
          <a:lstStyle/>
          <a:p>
            <a:pPr marL="0" marR="0" indent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 kern="12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DEVELOPER/CONSTRUCTION/MANAGEMENT TEAM</a:t>
            </a:r>
          </a:p>
          <a:p>
            <a:pPr marL="0" marR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1600" b="1" u="sng" kern="12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FFFFFF"/>
                </a:solidFill>
                <a:ea typeface="Roboto" pitchFamily="2" charset="0"/>
                <a:cs typeface="Times New Roman" panose="02020603050405020304" pitchFamily="18" charset="0"/>
              </a:rPr>
              <a:t>Victory Entrepreneurial Small Business Campuses, Kim Kuhle, </a:t>
            </a:r>
            <a:r>
              <a:rPr lang="en-US" sz="1200" kern="12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Founder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R. Perry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entury Gothic" panose="020B0502020202020204" pitchFamily="34" charset="0"/>
              </a:rPr>
              <a:t>Construction, Commercial Contractors, Construction Manager, Developer of 11 Multifamily Complexes,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Century Gothic" panose="020B0502020202020204" pitchFamily="34" charset="0"/>
              </a:rPr>
              <a:t>Roy Perry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entury Gothic" panose="020B0502020202020204" pitchFamily="34" charset="0"/>
              </a:rPr>
              <a:t>, President</a:t>
            </a:r>
            <a:endParaRPr lang="en-US" sz="1200" u="sng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Century Gothic" panose="020B0502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Paul Martin, Plan Architecture, Matthew Smith, Olsson Engineering</a:t>
            </a:r>
          </a:p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Matt Dow, VS VVSBC, Ret. U.S. Marine</a:t>
            </a:r>
            <a:endParaRPr lang="en-US" sz="1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2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indent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 kern="12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LEGAL/TAX/FINANCE TEAM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Mary E.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Vandenack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J.D., ACTEC, CAP®, COLPM®, Duggan Bertsch, Michael J. Weaver, J.D., CPA,  James S. Pieper, J.D., PhD (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Consultant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indent="0" algn="ctr">
              <a:spcBef>
                <a:spcPts val="100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bg1">
                  <a:lumMod val="95000"/>
                </a:schemeClr>
              </a:solidFill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TECHNOLOGY/GREEN </a:t>
            </a:r>
            <a:r>
              <a:rPr lang="en-US" sz="1600" b="1" u="sng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EneRGY</a:t>
            </a:r>
            <a:r>
              <a:rPr lang="en-US" sz="1600" b="1" u="sng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/</a:t>
            </a:r>
            <a:r>
              <a:rPr lang="en-US" sz="1600" b="1" u="sng" dirty="0" err="1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BUSIneSS</a:t>
            </a:r>
            <a:r>
              <a:rPr lang="en-US" sz="1600" b="1" u="sng" dirty="0">
                <a:solidFill>
                  <a:schemeClr val="bg1">
                    <a:lumMod val="95000"/>
                  </a:schemeClr>
                </a:solidFill>
                <a:ea typeface="Times New Roman" panose="02020603050405020304" pitchFamily="18" charset="0"/>
              </a:rPr>
              <a:t> DEVELOPMENT PROGRAMS</a:t>
            </a:r>
          </a:p>
          <a:p>
            <a:pPr marL="0" marR="0" indent="0" algn="ctr">
              <a:spcBef>
                <a:spcPts val="1000"/>
              </a:spcBef>
              <a:spcAft>
                <a:spcPts val="0"/>
              </a:spcAft>
              <a:buNone/>
            </a:pPr>
            <a:endParaRPr lang="en-US" sz="1200" b="1" u="sng" kern="1200" dirty="0">
              <a:solidFill>
                <a:schemeClr val="bg1">
                  <a:lumMod val="9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ThinkBox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Daron Coates and Paul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Orentas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, Co-Founders and Managing Directors </a:t>
            </a: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GTSG Global -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AdvantEdge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Technology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(Internet of Things “IoT”) -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Times New Roman" panose="02020603050405020304" pitchFamily="18" charset="0"/>
              </a:rPr>
              <a:t>Mike Wofford, CEO</a:t>
            </a:r>
            <a:endParaRPr lang="en-US" sz="1200" dirty="0">
              <a:solidFill>
                <a:schemeClr val="bg1">
                  <a:lumMod val="95000"/>
                </a:schemeClr>
              </a:solidFill>
              <a:ea typeface="Times New Roman" panose="02020603050405020304" pitchFamily="18" charset="0"/>
            </a:endParaRP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Van Horn Ventures LLC,  Business Development</a:t>
            </a: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>
                  <a:lumMod val="9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This is not a prospectus or an offer. </a:t>
            </a:r>
            <a:endParaRPr lang="en-US" sz="1200" dirty="0">
              <a:solidFill>
                <a:schemeClr val="bg1">
                  <a:lumMod val="9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0E57D-AA86-268B-A012-74C13B95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</p:spTree>
    <p:extLst>
      <p:ext uri="{BB962C8B-B14F-4D97-AF65-F5344CB8AC3E}">
        <p14:creationId xmlns:p14="http://schemas.microsoft.com/office/powerpoint/2010/main" val="57321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8A48D1-FE00-A086-00BA-27D875EFE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32F7C-C0AA-66E5-D0E5-FB329758A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7" b="27247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17" name="Picture 16" descr="A person and person sitting on the floor with a baby&#10;&#10;Description automatically generated with medium confidence">
            <a:extLst>
              <a:ext uri="{FF2B5EF4-FFF2-40B4-BE49-F238E27FC236}">
                <a16:creationId xmlns:a16="http://schemas.microsoft.com/office/drawing/2014/main" id="{FE91098B-DECC-3AEE-DA30-B975DD72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37672" r="-1080" b="16229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3320E-2F55-4B4C-1075-88424FCA1628}"/>
              </a:ext>
            </a:extLst>
          </p:cNvPr>
          <p:cNvSpPr txBox="1"/>
          <p:nvPr/>
        </p:nvSpPr>
        <p:spPr>
          <a:xfrm>
            <a:off x="128016" y="2108229"/>
            <a:ext cx="3264408" cy="50665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Veterans Victory Opportunity Fund – Sioux Falls,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(VVOF) is a private-equity real estate Qualified Opportunity Fund (QOF) desig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as a vehicle for investors with capital gains equity.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Sioux Falls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 is 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several single-asset QOFs plan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for multifamily apartments, commercials and small busi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ss centers in Opportunity Zo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in high-growth communities. </a:t>
            </a:r>
          </a:p>
          <a:p>
            <a:pPr marL="285750" marR="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VVOF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attractive net IRR, including average annual tax-shielded income yield above market, plus tax be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en-US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fits of a QOF investment.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4C5DA7-C875-3863-868E-EB37B6F9FE2A}"/>
              </a:ext>
            </a:extLst>
          </p:cNvPr>
          <p:cNvSpPr txBox="1"/>
          <p:nvPr/>
        </p:nvSpPr>
        <p:spPr>
          <a:xfrm>
            <a:off x="438912" y="780420"/>
            <a:ext cx="611143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We Are</a:t>
            </a:r>
          </a:p>
        </p:txBody>
      </p:sp>
    </p:spTree>
    <p:extLst>
      <p:ext uri="{BB962C8B-B14F-4D97-AF65-F5344CB8AC3E}">
        <p14:creationId xmlns:p14="http://schemas.microsoft.com/office/powerpoint/2010/main" val="331679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8E48-4930-BEC8-24BD-7A941256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4" y="242597"/>
            <a:ext cx="4398457" cy="1156996"/>
          </a:xfrm>
        </p:spPr>
        <p:txBody>
          <a:bodyPr>
            <a:normAutofit/>
          </a:bodyPr>
          <a:lstStyle/>
          <a:p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Victory Star Village, </a:t>
            </a:r>
            <a:b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Sioux Falls, </a:t>
            </a:r>
            <a:r>
              <a:rPr lang="en-US" sz="2800" b="1" kern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South Dakota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B6EDE-19BF-222C-6493-2EB55621E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4" y="1231641"/>
            <a:ext cx="10515600" cy="5590851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ulti-family </a:t>
            </a: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partments in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Live-Work-Play Entrepre</a:t>
            </a: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urial Campus,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Corporate Training Center</a:t>
            </a: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120,000 sf commercial space – Rent or Condo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endParaRPr lang="en-US" sz="18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Smart City Technology Tied to Satellites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Known Anchor Business Renters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Triple net Leases Signed Before Construction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Solar Generated Electricity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Northeast Community College Statutory Partner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Accessible Aging In Place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Transit Oriented – Automobile Free Living/Working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400" kern="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Qualified Opportunity Zone Adds 20% After Tax net Profit.  </a:t>
            </a:r>
            <a:r>
              <a:rPr lang="en-US" sz="14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Experienced Sponsor Provides HUD Refinanced Exit Strategy.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 purchased and sho</a:t>
            </a:r>
            <a:r>
              <a:rPr lang="en-US" sz="1800" kern="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 ready (with experienced builder and partially-entitled)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76EDC-FEBA-85EB-2BA7-7909C687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6632" y="6457367"/>
            <a:ext cx="411480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bg1"/>
                </a:solidFill>
              </a:rPr>
              <a:t>Victory Star Village, Sioux Falls, 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8CA3E-F3EB-E283-D36F-497E7A560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27" y="698283"/>
            <a:ext cx="7213984" cy="41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BC4A-9EF0-5419-0716-502D65F51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29" y="73671"/>
            <a:ext cx="11253083" cy="914788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85 Years of Experience Master Developer, Fund Manager, General Contractor 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24C4D-C565-3153-3492-BE39856A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6E086B-B141-BBC5-8453-68371B791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464768"/>
              </p:ext>
            </p:extLst>
          </p:nvPr>
        </p:nvGraphicFramePr>
        <p:xfrm>
          <a:off x="-400050" y="1000125"/>
          <a:ext cx="83439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erson standing in a dirt area with buildings in the background">
            <a:extLst>
              <a:ext uri="{FF2B5EF4-FFF2-40B4-BE49-F238E27FC236}">
                <a16:creationId xmlns:a16="http://schemas.microsoft.com/office/drawing/2014/main" id="{58049FEF-7C38-AB41-F27F-19AEC7C0DD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10" y="1334125"/>
            <a:ext cx="2920679" cy="24955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B57FF-AC67-D256-4463-D07E868379A2}"/>
              </a:ext>
            </a:extLst>
          </p:cNvPr>
          <p:cNvSpPr txBox="1"/>
          <p:nvPr/>
        </p:nvSpPr>
        <p:spPr>
          <a:xfrm>
            <a:off x="8814217" y="3829722"/>
            <a:ext cx="1573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Roy Perry, GC</a:t>
            </a:r>
          </a:p>
          <a:p>
            <a:r>
              <a:rPr lang="en-US" dirty="0">
                <a:solidFill>
                  <a:schemeClr val="bg1"/>
                </a:solidFill>
              </a:rPr>
              <a:t>Built Eleven </a:t>
            </a:r>
          </a:p>
          <a:p>
            <a:r>
              <a:rPr lang="en-US" dirty="0">
                <a:solidFill>
                  <a:schemeClr val="bg1"/>
                </a:solidFill>
              </a:rPr>
              <a:t>Multifamily</a:t>
            </a:r>
          </a:p>
          <a:p>
            <a:r>
              <a:rPr lang="en-US" dirty="0">
                <a:solidFill>
                  <a:schemeClr val="bg1"/>
                </a:solidFill>
              </a:rPr>
              <a:t>Apartment </a:t>
            </a:r>
          </a:p>
          <a:p>
            <a:r>
              <a:rPr lang="en-US" dirty="0">
                <a:solidFill>
                  <a:schemeClr val="bg1"/>
                </a:solidFill>
              </a:rPr>
              <a:t>Complexes</a:t>
            </a:r>
          </a:p>
          <a:p>
            <a:r>
              <a:rPr lang="en-US" dirty="0">
                <a:solidFill>
                  <a:schemeClr val="bg1"/>
                </a:solidFill>
              </a:rPr>
              <a:t>25 Years Experience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60AF8-ED05-07DA-DC89-279A085C4D47}"/>
              </a:ext>
            </a:extLst>
          </p:cNvPr>
          <p:cNvSpPr txBox="1"/>
          <p:nvPr/>
        </p:nvSpPr>
        <p:spPr>
          <a:xfrm>
            <a:off x="3838575" y="2007790"/>
            <a:ext cx="21080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Sale Value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of Shares on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Stock Market Carbon negative Real Estate.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53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CF3C2-9BE0-98FF-E762-FAC7975A8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DD8D-279B-4FD4-F04F-6AF26477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7" y="99203"/>
            <a:ext cx="10515600" cy="624127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Revenue Sources from Mixed Use Real Estate, Technology, Solar, Administrative Fees, and Businesses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690FA62-139B-FB17-2DEB-1338573BEA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927" y="681036"/>
          <a:ext cx="6920771" cy="5495923"/>
        </p:xfrm>
        <a:graphic>
          <a:graphicData uri="http://schemas.openxmlformats.org/drawingml/2006/table">
            <a:tbl>
              <a:tblPr/>
              <a:tblGrid>
                <a:gridCol w="3942429">
                  <a:extLst>
                    <a:ext uri="{9D8B030D-6E8A-4147-A177-3AD203B41FA5}">
                      <a16:colId xmlns:a16="http://schemas.microsoft.com/office/drawing/2014/main" val="3974008983"/>
                    </a:ext>
                  </a:extLst>
                </a:gridCol>
                <a:gridCol w="1428915">
                  <a:extLst>
                    <a:ext uri="{9D8B030D-6E8A-4147-A177-3AD203B41FA5}">
                      <a16:colId xmlns:a16="http://schemas.microsoft.com/office/drawing/2014/main" val="1028526382"/>
                    </a:ext>
                  </a:extLst>
                </a:gridCol>
                <a:gridCol w="1549427">
                  <a:extLst>
                    <a:ext uri="{9D8B030D-6E8A-4147-A177-3AD203B41FA5}">
                      <a16:colId xmlns:a16="http://schemas.microsoft.com/office/drawing/2014/main" val="4108941799"/>
                    </a:ext>
                  </a:extLst>
                </a:gridCol>
              </a:tblGrid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005986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92441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Owner/Investor Equity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654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SEC (NMTC)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$5.0M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3041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VSV (QOZB)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3334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CRA-eligible construction financing (52.5% LTC)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$62.3M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0666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PACE clean energy financing (15% LTC)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19939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Increment Financing (TIF)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0988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Value of Tax Credits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938285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tax credits (40%)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92177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97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8326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8849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40304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6732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Pre_Development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69745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Infrastructure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36297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Architect/Engineer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7694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93110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Carrying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885571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AdvantEdge Technology License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9057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2105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Apartments, Garages ($17m less Due to CPACE)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0992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Clubhouse Training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5967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609846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1573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6162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Overhead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95199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9682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01051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2431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078742"/>
                  </a:ext>
                </a:extLst>
              </a:tr>
              <a:tr h="8243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*Tax increment financing (TIF) is approved, but contingent upon development of single-family housing by a joint-venturer although it is anticipated to be available. In addition, equity from new Market Tax Credits is anticipated.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5487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 of Equity from Incentives &amp; Tax Credits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1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3814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I TIF only (as presented above)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4316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108B5-F7C7-2890-6004-28E6E3E0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672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Victory Star Village, Sioux Falls, 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968A17-9288-6169-8403-90CC42A5D2FC}"/>
              </a:ext>
            </a:extLst>
          </p:cNvPr>
          <p:cNvSpPr/>
          <p:nvPr/>
        </p:nvSpPr>
        <p:spPr>
          <a:xfrm>
            <a:off x="363894" y="723330"/>
            <a:ext cx="11532733" cy="57434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b" latinLnBrk="0" hangingPunct="1">
              <a:buNone/>
            </a:pPr>
            <a:r>
              <a:rPr lang="en-US" sz="1800" b="1">
                <a:solidFill>
                  <a:schemeClr val="bg1"/>
                </a:solidFill>
              </a:rPr>
              <a:t>Revenue – Mixed Use Buldings, Technology, Solar Collection, Administrative Fees</a:t>
            </a:r>
            <a:endParaRPr lang="en-US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C3DEF2-0A9B-775F-B8C4-E36B93CA7435}"/>
              </a:ext>
            </a:extLst>
          </p:cNvPr>
          <p:cNvGraphicFramePr>
            <a:graphicFrameLocks noGrp="1"/>
          </p:cNvGraphicFramePr>
          <p:nvPr/>
        </p:nvGraphicFramePr>
        <p:xfrm>
          <a:off x="2696066" y="940038"/>
          <a:ext cx="6674176" cy="5236930"/>
        </p:xfrm>
        <a:graphic>
          <a:graphicData uri="http://schemas.openxmlformats.org/drawingml/2006/table">
            <a:tbl>
              <a:tblPr/>
              <a:tblGrid>
                <a:gridCol w="1559276">
                  <a:extLst>
                    <a:ext uri="{9D8B030D-6E8A-4147-A177-3AD203B41FA5}">
                      <a16:colId xmlns:a16="http://schemas.microsoft.com/office/drawing/2014/main" val="639407276"/>
                    </a:ext>
                  </a:extLst>
                </a:gridCol>
                <a:gridCol w="469555">
                  <a:extLst>
                    <a:ext uri="{9D8B030D-6E8A-4147-A177-3AD203B41FA5}">
                      <a16:colId xmlns:a16="http://schemas.microsoft.com/office/drawing/2014/main" val="2538146938"/>
                    </a:ext>
                  </a:extLst>
                </a:gridCol>
                <a:gridCol w="442977">
                  <a:extLst>
                    <a:ext uri="{9D8B030D-6E8A-4147-A177-3AD203B41FA5}">
                      <a16:colId xmlns:a16="http://schemas.microsoft.com/office/drawing/2014/main" val="3039363842"/>
                    </a:ext>
                  </a:extLst>
                </a:gridCol>
                <a:gridCol w="496134">
                  <a:extLst>
                    <a:ext uri="{9D8B030D-6E8A-4147-A177-3AD203B41FA5}">
                      <a16:colId xmlns:a16="http://schemas.microsoft.com/office/drawing/2014/main" val="4284964034"/>
                    </a:ext>
                  </a:extLst>
                </a:gridCol>
                <a:gridCol w="770779">
                  <a:extLst>
                    <a:ext uri="{9D8B030D-6E8A-4147-A177-3AD203B41FA5}">
                      <a16:colId xmlns:a16="http://schemas.microsoft.com/office/drawing/2014/main" val="574639208"/>
                    </a:ext>
                  </a:extLst>
                </a:gridCol>
                <a:gridCol w="974547">
                  <a:extLst>
                    <a:ext uri="{9D8B030D-6E8A-4147-A177-3AD203B41FA5}">
                      <a16:colId xmlns:a16="http://schemas.microsoft.com/office/drawing/2014/main" val="1267956270"/>
                    </a:ext>
                  </a:extLst>
                </a:gridCol>
                <a:gridCol w="980454">
                  <a:extLst>
                    <a:ext uri="{9D8B030D-6E8A-4147-A177-3AD203B41FA5}">
                      <a16:colId xmlns:a16="http://schemas.microsoft.com/office/drawing/2014/main" val="2244054745"/>
                    </a:ext>
                  </a:extLst>
                </a:gridCol>
                <a:gridCol w="980454">
                  <a:extLst>
                    <a:ext uri="{9D8B030D-6E8A-4147-A177-3AD203B41FA5}">
                      <a16:colId xmlns:a16="http://schemas.microsoft.com/office/drawing/2014/main" val="4266937924"/>
                    </a:ext>
                  </a:extLst>
                </a:gridCol>
              </a:tblGrid>
              <a:tr h="15883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Apartments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911807"/>
                  </a:ext>
                </a:extLst>
              </a:tr>
              <a:tr h="302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 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Units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Rent/SF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Tech/Ent Pkg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 Mo     </a:t>
                      </a:r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(Value in Millions)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           (</a:t>
                      </a:r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 in Millions)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948157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353676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377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$0.076M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896380"/>
                  </a:ext>
                </a:extLst>
              </a:tr>
              <a:tr h="1512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Star Entrepreneurial Campus (SEC)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748990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Victory Star Village (VSV)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331578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2BR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1,683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$0.338M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62734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016738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22821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3BR and 75 Single Houses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1,120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$0.225M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7717902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668388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45925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744882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95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055014"/>
                  </a:ext>
                </a:extLst>
              </a:tr>
              <a:tr h="158832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Veterans Small Business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35352"/>
                  </a:ext>
                </a:extLst>
              </a:tr>
              <a:tr h="1512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Corp. Subsidy for Business Rents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079146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I 60,000, 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Ph.II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546129"/>
                  </a:ext>
                </a:extLst>
              </a:tr>
              <a:tr h="1512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Ctr, PTAC, 62 Amenities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395818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49926"/>
                  </a:ext>
                </a:extLst>
              </a:tr>
              <a:tr h="15126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 income from "goody bag" options / events / etc.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0211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975258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Est. add 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554363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992989"/>
                  </a:ext>
                </a:extLst>
              </a:tr>
              <a:tr h="1512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Annual Gross Revenue: VV Project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72605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$3.6M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462810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VSV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$7.4M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15635"/>
                  </a:ext>
                </a:extLst>
              </a:tr>
              <a:tr h="151269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369106"/>
                  </a:ext>
                </a:extLst>
              </a:tr>
              <a:tr h="1512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NMTC Breakdown for residential test: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8647"/>
                  </a:ext>
                </a:extLst>
              </a:tr>
              <a:tr h="151269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Gross rental income from dwelling units per IRC §168(e)(2)(A)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$2.1M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46.2%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95398"/>
                  </a:ext>
                </a:extLst>
              </a:tr>
              <a:tr h="1512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Gross rental income not from dwelling units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$2.4M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53.8%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863684"/>
                  </a:ext>
                </a:extLst>
              </a:tr>
              <a:tr h="1512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*Preliminary-- Subject to Change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7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64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8A151-5040-83C9-A7AD-2BED85AF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D737-2B6C-022B-96C6-A1DFC6D6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29" y="73670"/>
            <a:ext cx="11253083" cy="7265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 Project Pillars for Successful Financial Business Model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7CA20-D9DD-C2F3-20DB-FB4C164F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4E8C29-F338-BD43-85A0-45C46C3D3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931138"/>
              </p:ext>
            </p:extLst>
          </p:nvPr>
        </p:nvGraphicFramePr>
        <p:xfrm>
          <a:off x="242313" y="8002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9178708-2813-73EC-C59D-7A95F1CD49A2}"/>
              </a:ext>
            </a:extLst>
          </p:cNvPr>
          <p:cNvSpPr txBox="1"/>
          <p:nvPr/>
        </p:nvSpPr>
        <p:spPr>
          <a:xfrm>
            <a:off x="8968902" y="2247089"/>
            <a:ext cx="3073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Returns</a:t>
            </a:r>
          </a:p>
          <a:p>
            <a:endParaRPr lang="en-US" sz="32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20%  Projected IRR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 Gross Profit margin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450 Jobs</a:t>
            </a:r>
          </a:p>
        </p:txBody>
      </p:sp>
    </p:spTree>
    <p:extLst>
      <p:ext uri="{BB962C8B-B14F-4D97-AF65-F5344CB8AC3E}">
        <p14:creationId xmlns:p14="http://schemas.microsoft.com/office/powerpoint/2010/main" val="2948686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BF0D-8D7E-663D-DA5E-AD8ED96D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463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 Strategy Objectives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62D76-0955-7CD9-F6E9-F6FE703F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970384"/>
            <a:ext cx="11089395" cy="520657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of Capital, generate attractive risk-adjusted returns with tax credit incentive leverage and achieve above market IRR .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exit strategy through Joint Venture Partner and Sponsor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 Refinance Loan at 3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Cost Segregation Studies and reinvest capital gain tax liability at exit.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tax credit revenue for strategic cashflow advantage</a:t>
            </a:r>
          </a:p>
          <a:p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 (forgive) capital gains taxes for QOZ Fund operating business and real estate appreciation if held for at least ten years. 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or permanently depreciation recapture taxes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Family Office Program Related Investment Extras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EA3D3-1BFA-9EBB-3BE8-8202580D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Victory Star Village, Sioux Falls, ne</a:t>
            </a:r>
          </a:p>
        </p:txBody>
      </p:sp>
    </p:spTree>
    <p:extLst>
      <p:ext uri="{BB962C8B-B14F-4D97-AF65-F5344CB8AC3E}">
        <p14:creationId xmlns:p14="http://schemas.microsoft.com/office/powerpoint/2010/main" val="2719356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CFB0F-AB84-C650-1682-B2280903F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5FAA-B8D7-D20A-BB57-D4EFB223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7" y="215835"/>
            <a:ext cx="10515600" cy="507495"/>
          </a:xfrm>
        </p:spPr>
        <p:txBody>
          <a:bodyPr>
            <a:norm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Sources and Uses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9E60BC-84F9-D442-E8CB-2FCEB79A5A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927" y="681036"/>
          <a:ext cx="6920771" cy="5495923"/>
        </p:xfrm>
        <a:graphic>
          <a:graphicData uri="http://schemas.openxmlformats.org/drawingml/2006/table">
            <a:tbl>
              <a:tblPr/>
              <a:tblGrid>
                <a:gridCol w="3942429">
                  <a:extLst>
                    <a:ext uri="{9D8B030D-6E8A-4147-A177-3AD203B41FA5}">
                      <a16:colId xmlns:a16="http://schemas.microsoft.com/office/drawing/2014/main" val="3974008983"/>
                    </a:ext>
                  </a:extLst>
                </a:gridCol>
                <a:gridCol w="1428915">
                  <a:extLst>
                    <a:ext uri="{9D8B030D-6E8A-4147-A177-3AD203B41FA5}">
                      <a16:colId xmlns:a16="http://schemas.microsoft.com/office/drawing/2014/main" val="1028526382"/>
                    </a:ext>
                  </a:extLst>
                </a:gridCol>
                <a:gridCol w="1549427">
                  <a:extLst>
                    <a:ext uri="{9D8B030D-6E8A-4147-A177-3AD203B41FA5}">
                      <a16:colId xmlns:a16="http://schemas.microsoft.com/office/drawing/2014/main" val="4108941799"/>
                    </a:ext>
                  </a:extLst>
                </a:gridCol>
              </a:tblGrid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005986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92441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Owner/Investor Equity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654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SEC (NMTC)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$5.0M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3041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VSV (QOZB)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3334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CRA-eligible construction financing (52.5% LTC)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$62.3M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0666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PACE clean energy financing (15% LTC)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19939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Increment Financing (TIF)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0988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Value of Tax Credits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938285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tax credits (40%)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92177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97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8326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8849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40304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6732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Pre_Development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69745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Infrastructure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36297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Architect/Engineer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7694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93110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Carrying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885571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AdvantEdge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Technology License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9057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2105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Apartments, Garages ($17m less Due to CPACE)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0992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Clubhouse Training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5967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609846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1573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6162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Overhead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95199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9682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01051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2431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078742"/>
                  </a:ext>
                </a:extLst>
              </a:tr>
              <a:tr h="8243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*Tax increment financing (TIF) is approved, but contingent upon development of single-family housing by a joint-venturer although it is anticipated to be available. In addition, equity from new Market Tax Credits is anticipated.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5487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 of Equity from Incentives &amp; Tax Credits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1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3814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I TIF only (as presented above)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4316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E3AB7-3E7E-4D77-9603-4E36E4E1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672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Victory Star Village, Sioux Falls, 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B5B6F-BE43-2435-5744-FFB2F3896580}"/>
              </a:ext>
            </a:extLst>
          </p:cNvPr>
          <p:cNvSpPr/>
          <p:nvPr/>
        </p:nvSpPr>
        <p:spPr>
          <a:xfrm>
            <a:off x="363893" y="301658"/>
            <a:ext cx="11635273" cy="598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AC0C53-06AA-BA6B-C27B-056EB79A4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84933"/>
              </p:ext>
            </p:extLst>
          </p:nvPr>
        </p:nvGraphicFramePr>
        <p:xfrm>
          <a:off x="1489434" y="128335"/>
          <a:ext cx="8466329" cy="173323"/>
        </p:xfrm>
        <a:graphic>
          <a:graphicData uri="http://schemas.openxmlformats.org/drawingml/2006/table">
            <a:tbl>
              <a:tblPr/>
              <a:tblGrid>
                <a:gridCol w="8466329">
                  <a:extLst>
                    <a:ext uri="{9D8B030D-6E8A-4147-A177-3AD203B41FA5}">
                      <a16:colId xmlns:a16="http://schemas.microsoft.com/office/drawing/2014/main" val="3281973509"/>
                    </a:ext>
                  </a:extLst>
                </a:gridCol>
              </a:tblGrid>
              <a:tr h="1733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335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76571E5-23F7-82D3-C92F-05F902DC3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454629"/>
              </p:ext>
            </p:extLst>
          </p:nvPr>
        </p:nvGraphicFramePr>
        <p:xfrm>
          <a:off x="3487917" y="406497"/>
          <a:ext cx="5222450" cy="5770478"/>
        </p:xfrm>
        <a:graphic>
          <a:graphicData uri="http://schemas.openxmlformats.org/drawingml/2006/table">
            <a:tbl>
              <a:tblPr/>
              <a:tblGrid>
                <a:gridCol w="2974977">
                  <a:extLst>
                    <a:ext uri="{9D8B030D-6E8A-4147-A177-3AD203B41FA5}">
                      <a16:colId xmlns:a16="http://schemas.microsoft.com/office/drawing/2014/main" val="3214308665"/>
                    </a:ext>
                  </a:extLst>
                </a:gridCol>
                <a:gridCol w="1078267">
                  <a:extLst>
                    <a:ext uri="{9D8B030D-6E8A-4147-A177-3AD203B41FA5}">
                      <a16:colId xmlns:a16="http://schemas.microsoft.com/office/drawing/2014/main" val="2090895467"/>
                    </a:ext>
                  </a:extLst>
                </a:gridCol>
                <a:gridCol w="1169206">
                  <a:extLst>
                    <a:ext uri="{9D8B030D-6E8A-4147-A177-3AD203B41FA5}">
                      <a16:colId xmlns:a16="http://schemas.microsoft.com/office/drawing/2014/main" val="3859121185"/>
                    </a:ext>
                  </a:extLst>
                </a:gridCol>
              </a:tblGrid>
              <a:tr h="19898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Proprietary/Confidential -- Veterans Victory Housing &amp; Small Business Centers (SM)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90199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652547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Owner/Investor Equity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1710144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Star Entrepreneurial Campus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$5.0M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43196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Victory Star Village (QOZB)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$8.6M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229118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Completion Assurance Guarantee Financing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527994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PACE clean energy financing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$36.9M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79273"/>
                  </a:ext>
                </a:extLst>
              </a:tr>
              <a:tr h="19898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Increment Financing (TIF) Limited Tax Revenue Bond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3822785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Value of Tax Credits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625271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tax credits (40%)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620415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$182.5M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636561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614011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$4.9M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856806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Pre_Development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702990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Infrastructure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235043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Architect/Engineer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649795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Legal, Accounting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798646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Carrying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555974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AdvantEdge Technology License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61045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and Battery System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052986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Apartments,Garages, Single Family Houses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$132.7M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1768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Clubhouse and Training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679459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Permit, Other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996284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951739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Const/Dev 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088292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Studies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17322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Salaries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464198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228664"/>
                  </a:ext>
                </a:extLst>
              </a:tr>
              <a:tr h="19898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$182.5M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4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B7A4-8D8D-E035-B3D2-48F12EB8C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33110-2577-A180-DDAF-BFC90BEA0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27" y="215835"/>
            <a:ext cx="10515600" cy="2484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Revenue – Mixed Use Buildings, Technology, Solar Collection, Administrative Fees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083966-BAA9-5434-9705-95D02E492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927" y="681036"/>
          <a:ext cx="6920771" cy="5495923"/>
        </p:xfrm>
        <a:graphic>
          <a:graphicData uri="http://schemas.openxmlformats.org/drawingml/2006/table">
            <a:tbl>
              <a:tblPr/>
              <a:tblGrid>
                <a:gridCol w="3942429">
                  <a:extLst>
                    <a:ext uri="{9D8B030D-6E8A-4147-A177-3AD203B41FA5}">
                      <a16:colId xmlns:a16="http://schemas.microsoft.com/office/drawing/2014/main" val="3974008983"/>
                    </a:ext>
                  </a:extLst>
                </a:gridCol>
                <a:gridCol w="1428915">
                  <a:extLst>
                    <a:ext uri="{9D8B030D-6E8A-4147-A177-3AD203B41FA5}">
                      <a16:colId xmlns:a16="http://schemas.microsoft.com/office/drawing/2014/main" val="1028526382"/>
                    </a:ext>
                  </a:extLst>
                </a:gridCol>
                <a:gridCol w="1549427">
                  <a:extLst>
                    <a:ext uri="{9D8B030D-6E8A-4147-A177-3AD203B41FA5}">
                      <a16:colId xmlns:a16="http://schemas.microsoft.com/office/drawing/2014/main" val="4108941799"/>
                    </a:ext>
                  </a:extLst>
                </a:gridCol>
              </a:tblGrid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005986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92441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Owner/Investor Equity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654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  SEC (NMTC)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375623"/>
                          </a:solidFill>
                          <a:effectLst/>
                          <a:latin typeface="Calibri" panose="020F0502020204030204" pitchFamily="34" charset="0"/>
                        </a:rPr>
                        <a:t>$5.0M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3041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  VSV (QOZB)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$2.2M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3334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CRA-eligible construction financing (52.5% LTC)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$62.3M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0666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PACE clean energy financing (15% LTC)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19939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Increment Financing (TIF)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$15.8M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0988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Value of Tax Credits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938285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tax credits (40%)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92177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97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78326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738849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40304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 Cost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96732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Pre_Development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$0.1M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697453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 Infrastructure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362970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Architect/Engineer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57694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93110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Carrying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885571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AdvantEdge Technology License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49057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Energy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2105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Apartments, Garages ($17m less Due to CPACE)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10992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Clubhouse Training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35967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609846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Commercial Buildings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11573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6162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Overhead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951997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 Profit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$8.0M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96826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Developer Fee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010512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$118.6M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24314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5078742"/>
                  </a:ext>
                </a:extLst>
              </a:tr>
              <a:tr h="824391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*Tax increment financing (TIF) is approved, but contingent upon development of single-family housing by a joint-venturer although it is anticipated to be available. In addition, equity from new Market Tax Credits is anticipated.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54878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 of Equity from Incentives &amp; Tax Credits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1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IRR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2B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38149"/>
                  </a:ext>
                </a:extLst>
              </a:tr>
              <a:tr h="1373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 I TIF only (as presented above)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43164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F7543-E98C-FD66-D04B-EE653CBC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3672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Victory Star Village, Sioux Falls, 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D6229-62B2-7519-8720-79FA270E2BCE}"/>
              </a:ext>
            </a:extLst>
          </p:cNvPr>
          <p:cNvSpPr/>
          <p:nvPr/>
        </p:nvSpPr>
        <p:spPr>
          <a:xfrm>
            <a:off x="363894" y="587829"/>
            <a:ext cx="10784633" cy="5589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077B74-0AF5-FF62-E828-6DE43E210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89442"/>
              </p:ext>
            </p:extLst>
          </p:nvPr>
        </p:nvGraphicFramePr>
        <p:xfrm>
          <a:off x="1110344" y="215835"/>
          <a:ext cx="9423917" cy="1028031"/>
        </p:xfrm>
        <a:graphic>
          <a:graphicData uri="http://schemas.openxmlformats.org/drawingml/2006/table">
            <a:tbl>
              <a:tblPr/>
              <a:tblGrid>
                <a:gridCol w="6655121">
                  <a:extLst>
                    <a:ext uri="{9D8B030D-6E8A-4147-A177-3AD203B41FA5}">
                      <a16:colId xmlns:a16="http://schemas.microsoft.com/office/drawing/2014/main" val="1899033003"/>
                    </a:ext>
                  </a:extLst>
                </a:gridCol>
                <a:gridCol w="1384398">
                  <a:extLst>
                    <a:ext uri="{9D8B030D-6E8A-4147-A177-3AD203B41FA5}">
                      <a16:colId xmlns:a16="http://schemas.microsoft.com/office/drawing/2014/main" val="941391665"/>
                    </a:ext>
                  </a:extLst>
                </a:gridCol>
                <a:gridCol w="1384398">
                  <a:extLst>
                    <a:ext uri="{9D8B030D-6E8A-4147-A177-3AD203B41FA5}">
                      <a16:colId xmlns:a16="http://schemas.microsoft.com/office/drawing/2014/main" val="2483752515"/>
                    </a:ext>
                  </a:extLst>
                </a:gridCol>
              </a:tblGrid>
              <a:tr h="37093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Victory Star Village </a:t>
                      </a:r>
                      <a:r>
                        <a:rPr lang="fr-FR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Multifamily-Apartments</a:t>
                      </a:r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and Star Entrepreneurial Campus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604524"/>
                  </a:ext>
                </a:extLst>
              </a:tr>
              <a:tr h="44512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Lifestyle With Purpose Holistic Campus – Not Including Single Family Houses*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907829"/>
                  </a:ext>
                </a:extLst>
              </a:tr>
              <a:tr h="21196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Proprietary/Confidential -- Veterans Victory Housing &amp; Small Business Centers (SM)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49873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3098AD-D090-01BE-46D6-E465D7415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96719"/>
              </p:ext>
            </p:extLst>
          </p:nvPr>
        </p:nvGraphicFramePr>
        <p:xfrm>
          <a:off x="838201" y="1337074"/>
          <a:ext cx="9697534" cy="4764775"/>
        </p:xfrm>
        <a:graphic>
          <a:graphicData uri="http://schemas.openxmlformats.org/drawingml/2006/table">
            <a:tbl>
              <a:tblPr/>
              <a:tblGrid>
                <a:gridCol w="739453">
                  <a:extLst>
                    <a:ext uri="{9D8B030D-6E8A-4147-A177-3AD203B41FA5}">
                      <a16:colId xmlns:a16="http://schemas.microsoft.com/office/drawing/2014/main" val="543436110"/>
                    </a:ext>
                  </a:extLst>
                </a:gridCol>
                <a:gridCol w="1436590">
                  <a:extLst>
                    <a:ext uri="{9D8B030D-6E8A-4147-A177-3AD203B41FA5}">
                      <a16:colId xmlns:a16="http://schemas.microsoft.com/office/drawing/2014/main" val="1464157328"/>
                    </a:ext>
                  </a:extLst>
                </a:gridCol>
                <a:gridCol w="1810770">
                  <a:extLst>
                    <a:ext uri="{9D8B030D-6E8A-4147-A177-3AD203B41FA5}">
                      <a16:colId xmlns:a16="http://schemas.microsoft.com/office/drawing/2014/main" val="277566316"/>
                    </a:ext>
                  </a:extLst>
                </a:gridCol>
                <a:gridCol w="1906543">
                  <a:extLst>
                    <a:ext uri="{9D8B030D-6E8A-4147-A177-3AD203B41FA5}">
                      <a16:colId xmlns:a16="http://schemas.microsoft.com/office/drawing/2014/main" val="2725015798"/>
                    </a:ext>
                  </a:extLst>
                </a:gridCol>
                <a:gridCol w="1674909">
                  <a:extLst>
                    <a:ext uri="{9D8B030D-6E8A-4147-A177-3AD203B41FA5}">
                      <a16:colId xmlns:a16="http://schemas.microsoft.com/office/drawing/2014/main" val="1389213161"/>
                    </a:ext>
                  </a:extLst>
                </a:gridCol>
                <a:gridCol w="739453">
                  <a:extLst>
                    <a:ext uri="{9D8B030D-6E8A-4147-A177-3AD203B41FA5}">
                      <a16:colId xmlns:a16="http://schemas.microsoft.com/office/drawing/2014/main" val="2016031894"/>
                    </a:ext>
                  </a:extLst>
                </a:gridCol>
                <a:gridCol w="1389816">
                  <a:extLst>
                    <a:ext uri="{9D8B030D-6E8A-4147-A177-3AD203B41FA5}">
                      <a16:colId xmlns:a16="http://schemas.microsoft.com/office/drawing/2014/main" val="2364869518"/>
                    </a:ext>
                  </a:extLst>
                </a:gridCol>
              </a:tblGrid>
              <a:tr h="4213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Phase 1 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January Phase II 2028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 Phase III 2029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January 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567427"/>
                  </a:ext>
                </a:extLst>
              </a:tr>
              <a:tr h="24622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868502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120 Apartments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Build 120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Apts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 60 Apts and Garages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300 Apartments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 of QOZ Project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87652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Buy Renew Energy HVAC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46.2% of Total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Business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51800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Arch, Engineer, Legal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Cash Out Refinance Potential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Real Estate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49059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$50.2m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Cost $35.6m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 $24.3m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 Value $210m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346473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Income from 120 Apts Begins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240 Apts Available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- Business Offices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Exit Cap.GainsTaxFree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466176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 from Training Center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53.8% of Total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3012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 Investor Proceeds $144m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JV Proceeds $177m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01137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$2.9m Income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$10m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$13m Annual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$15m Annual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30098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CPACE $13m used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CPACE Equity $17m used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CPACE Equity $8.3m used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TIF #1 $15.8m Pays until 15th Yr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747254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Green Tax Credit $4.2m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$16m GHG Inc with cost Study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TIF #2 $4m Pays until 15th Yr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79303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Subsidies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$21.2m Subsidies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$24.3m Subsidies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073131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Franchise Value $10m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13596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Income $1.5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Grant Income $1.5m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 Income $1.5m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64378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Initiate #1 HUD Loan Application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Initiate #2 HUD Application*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340798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Greenhouse Gas Rebate $3.2m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842759"/>
                  </a:ext>
                </a:extLst>
              </a:tr>
              <a:tr h="627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Deductions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$7.3m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$13m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$22.3m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Qualified Opportunity Zone Tax Deductions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634655"/>
                  </a:ext>
                </a:extLst>
              </a:tr>
              <a:tr h="16679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 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Congressional Earmark $20m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Potential $20m EPA Grant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 Loan 90 days of stabilized income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Capital Account goes to Zero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Deductions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$119,000,000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22223"/>
                  </a:ext>
                </a:extLst>
              </a:tr>
              <a:tr h="1985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658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42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158488</TotalTime>
  <Words>3978</Words>
  <Application>Microsoft Office PowerPoint</Application>
  <PresentationFormat>Widescreen</PresentationFormat>
  <Paragraphs>1232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Lato</vt:lpstr>
      <vt:lpstr>Roboto</vt:lpstr>
      <vt:lpstr>Times New Roman</vt:lpstr>
      <vt:lpstr>Wingdings</vt:lpstr>
      <vt:lpstr>Office Theme</vt:lpstr>
      <vt:lpstr>LIFESTYLE with PURPOSE</vt:lpstr>
      <vt:lpstr>PowerPoint Presentation</vt:lpstr>
      <vt:lpstr>Victory Star Village,  Sioux Falls, South Dakota</vt:lpstr>
      <vt:lpstr>85 Years of Experience Master Developer, Fund Manager, General Contractor  </vt:lpstr>
      <vt:lpstr>Revenue Sources from Mixed Use Real Estate, Technology, Solar, Administrative Fees, and Businesses</vt:lpstr>
      <vt:lpstr>4 Project Pillars for Successful Financial Business Model</vt:lpstr>
      <vt:lpstr> Exit Strategy Objectives </vt:lpstr>
      <vt:lpstr>Sources and Uses</vt:lpstr>
      <vt:lpstr>Revenue – Mixed Use Buildings, Technology, Solar Collection, Administrative Fees</vt:lpstr>
      <vt:lpstr>Financial Ratios for the 10 Year QOZB</vt:lpstr>
      <vt:lpstr>Waterfall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Villa  Mixed Use Revitalization Project Located in a Qualified Opportunity Zone</dc:title>
  <dc:creator>shelleymartin@neb.rr.com</dc:creator>
  <cp:lastModifiedBy>Kim Kuhle</cp:lastModifiedBy>
  <cp:revision>1027</cp:revision>
  <cp:lastPrinted>2023-08-03T22:10:38Z</cp:lastPrinted>
  <dcterms:created xsi:type="dcterms:W3CDTF">2019-04-16T20:08:01Z</dcterms:created>
  <dcterms:modified xsi:type="dcterms:W3CDTF">2025-11-19T20:41:44Z</dcterms:modified>
</cp:coreProperties>
</file>