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sldIdLst>
    <p:sldId id="299" r:id="rId2"/>
    <p:sldId id="300" r:id="rId3"/>
    <p:sldId id="301" r:id="rId4"/>
    <p:sldId id="302" r:id="rId5"/>
    <p:sldId id="309" r:id="rId6"/>
    <p:sldId id="261" r:id="rId7"/>
    <p:sldId id="298" r:id="rId8"/>
    <p:sldId id="269" r:id="rId9"/>
    <p:sldId id="271" r:id="rId10"/>
    <p:sldId id="276" r:id="rId11"/>
    <p:sldId id="289" r:id="rId12"/>
    <p:sldId id="308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9"/>
  </p:normalViewPr>
  <p:slideViewPr>
    <p:cSldViewPr>
      <p:cViewPr varScale="1">
        <p:scale>
          <a:sx n="92" d="100"/>
          <a:sy n="92" d="100"/>
        </p:scale>
        <p:origin x="166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81711-78A8-45F1-A139-45CF9CD25061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6AB7-A800-4E5B-84DA-68BF0508B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36AB7-A800-4E5B-84DA-68BF0508B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77240" y="0"/>
            <a:ext cx="7543800" cy="3048000"/>
          </a:xfrm>
          <a:custGeom>
            <a:avLst/>
            <a:gdLst/>
            <a:ahLst/>
            <a:cxnLst/>
            <a:rect l="l" t="t" r="r" b="b"/>
            <a:pathLst>
              <a:path w="7543800" h="3048000">
                <a:moveTo>
                  <a:pt x="7543800" y="0"/>
                </a:moveTo>
                <a:lnTo>
                  <a:pt x="0" y="0"/>
                </a:lnTo>
                <a:lnTo>
                  <a:pt x="0" y="3048000"/>
                </a:lnTo>
                <a:lnTo>
                  <a:pt x="7543800" y="3048000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7240" y="6172200"/>
            <a:ext cx="7543800" cy="27940"/>
          </a:xfrm>
          <a:custGeom>
            <a:avLst/>
            <a:gdLst/>
            <a:ahLst/>
            <a:cxnLst/>
            <a:rect l="l" t="t" r="r" b="b"/>
            <a:pathLst>
              <a:path w="7543800" h="27939">
                <a:moveTo>
                  <a:pt x="7543800" y="0"/>
                </a:moveTo>
                <a:lnTo>
                  <a:pt x="0" y="0"/>
                </a:lnTo>
                <a:lnTo>
                  <a:pt x="0" y="27431"/>
                </a:lnTo>
                <a:lnTo>
                  <a:pt x="7543800" y="27431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93722" y="610293"/>
            <a:ext cx="4956555" cy="1628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EE11-6061-44AF-BC26-E68155248944}" type="datetime1">
              <a:rPr lang="en-US" smtClean="0"/>
              <a:t>7/12/21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F2F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2B1D-B01F-4565-8A71-49757B705A13}" type="datetime1">
              <a:rPr lang="en-US" smtClean="0"/>
              <a:t>7/12/21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A17B-E3B4-4C02-8033-7BCC0DE684E2}" type="datetime1">
              <a:rPr lang="en-US" smtClean="0"/>
              <a:t>7/12/21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31C-03DF-4608-BB74-2298D902C1D8}" type="datetime1">
              <a:rPr lang="en-US" smtClean="0"/>
              <a:t>7/12/21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BDC63-F708-4454-A4DE-81E518EA42CE}" type="datetime1">
              <a:rPr lang="en-US" smtClean="0"/>
              <a:t>7/12/21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77240" y="0"/>
            <a:ext cx="7543800" cy="381000"/>
          </a:xfrm>
          <a:custGeom>
            <a:avLst/>
            <a:gdLst/>
            <a:ahLst/>
            <a:cxnLst/>
            <a:rect l="l" t="t" r="r" b="b"/>
            <a:pathLst>
              <a:path w="7543800" h="381000">
                <a:moveTo>
                  <a:pt x="7543800" y="0"/>
                </a:moveTo>
                <a:lnTo>
                  <a:pt x="0" y="0"/>
                </a:lnTo>
                <a:lnTo>
                  <a:pt x="0" y="381000"/>
                </a:lnTo>
                <a:lnTo>
                  <a:pt x="7543800" y="381000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77240" y="6172200"/>
            <a:ext cx="7543800" cy="27940"/>
          </a:xfrm>
          <a:custGeom>
            <a:avLst/>
            <a:gdLst/>
            <a:ahLst/>
            <a:cxnLst/>
            <a:rect l="l" t="t" r="r" b="b"/>
            <a:pathLst>
              <a:path w="7543800" h="27939">
                <a:moveTo>
                  <a:pt x="7543800" y="0"/>
                </a:moveTo>
                <a:lnTo>
                  <a:pt x="0" y="0"/>
                </a:lnTo>
                <a:lnTo>
                  <a:pt x="0" y="27431"/>
                </a:lnTo>
                <a:lnTo>
                  <a:pt x="7543800" y="27431"/>
                </a:lnTo>
                <a:lnTo>
                  <a:pt x="7543800" y="0"/>
                </a:lnTo>
                <a:close/>
              </a:path>
            </a:pathLst>
          </a:custGeom>
          <a:solidFill>
            <a:srgbClr val="A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624281"/>
            <a:ext cx="656526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52525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435" y="1273810"/>
            <a:ext cx="7463129" cy="479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F2F2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364765"/>
            <a:ext cx="321119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454545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0" dirty="0"/>
              <a:t>Proprietary</a:t>
            </a:r>
            <a:r>
              <a:rPr spc="50" dirty="0"/>
              <a:t> </a:t>
            </a:r>
            <a:r>
              <a:rPr spc="-5" dirty="0"/>
              <a:t>and </a:t>
            </a:r>
            <a:r>
              <a:rPr dirty="0"/>
              <a:t>Confidential</a:t>
            </a:r>
            <a:r>
              <a:rPr spc="-10" dirty="0"/>
              <a:t> </a:t>
            </a:r>
            <a:r>
              <a:rPr dirty="0"/>
              <a:t>–</a:t>
            </a:r>
            <a:r>
              <a:rPr spc="-55" dirty="0"/>
              <a:t> </a:t>
            </a:r>
            <a:r>
              <a:rPr spc="-5" dirty="0"/>
              <a:t>AdvantEdge,</a:t>
            </a:r>
            <a:r>
              <a:rPr spc="-15" dirty="0"/>
              <a:t> </a:t>
            </a:r>
            <a:r>
              <a:rPr spc="-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23206-77EB-4553-B4C7-6711B9ED1E94}" type="datetime1">
              <a:rPr lang="en-US" smtClean="0"/>
              <a:t>7/12/21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C13B-E4E8-466D-8CC1-BC3F0F66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C49B-0CC0-48DC-A1CE-5A458D335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960" y="1371600"/>
            <a:ext cx="5655240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Solar panels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buildings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14K sq ft/building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4-story buildings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500KW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credit	</a:t>
            </a:r>
          </a:p>
          <a:p>
            <a:pPr marL="9144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22%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22%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</a:p>
          <a:p>
            <a:pPr marL="9144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State-of-the-art technology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with Colorado Springs Utility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B2809-CCFF-42DC-96CE-FFE68B47BD2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4" descr="Japan Solar Apartments">
            <a:extLst>
              <a:ext uri="{FF2B5EF4-FFF2-40B4-BE49-F238E27FC236}">
                <a16:creationId xmlns:a16="http://schemas.microsoft.com/office/drawing/2014/main" id="{F8CAE3AA-0804-4949-8974-631E81697225}"/>
              </a:ext>
            </a:extLst>
          </p:cNvPr>
          <p:cNvPicPr>
            <a:picLocks noGrp="1" noChangeAspect="1" noChangeArrowheads="1"/>
          </p:cNvPicPr>
          <p:nvPr>
            <p:ph sz="half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601" y="1602740"/>
            <a:ext cx="3978275" cy="275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2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6965" y="500837"/>
            <a:ext cx="300990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5" dirty="0"/>
              <a:t>WHAT</a:t>
            </a:r>
            <a:r>
              <a:rPr sz="3800" spc="-50" dirty="0"/>
              <a:t> </a:t>
            </a:r>
            <a:r>
              <a:rPr sz="3800" dirty="0"/>
              <a:t>IS</a:t>
            </a:r>
            <a:r>
              <a:rPr sz="3800" spc="-35" dirty="0"/>
              <a:t> </a:t>
            </a:r>
            <a:r>
              <a:rPr sz="3800" dirty="0"/>
              <a:t>e-TXT?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222044" y="1227200"/>
            <a:ext cx="6931356" cy="381283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375920" algn="just">
              <a:lnSpc>
                <a:spcPct val="80000"/>
              </a:lnSpc>
              <a:spcBef>
                <a:spcPts val="620"/>
              </a:spcBef>
            </a:pPr>
            <a:r>
              <a:rPr sz="2200" b="1" i="1" spc="-5" dirty="0">
                <a:latin typeface="Times New Roman"/>
                <a:cs typeface="Times New Roman"/>
              </a:rPr>
              <a:t>Digital Commerce solution (e-TXT) that enables real-time </a:t>
            </a:r>
            <a:r>
              <a:rPr sz="2200" b="1" i="1" spc="-535" dirty="0">
                <a:latin typeface="Times New Roman"/>
                <a:cs typeface="Times New Roman"/>
              </a:rPr>
              <a:t> </a:t>
            </a:r>
            <a:r>
              <a:rPr sz="2200" b="1" i="1" spc="-5" dirty="0">
                <a:latin typeface="Times New Roman"/>
                <a:cs typeface="Times New Roman"/>
              </a:rPr>
              <a:t>donations or purchases made by text (SMS)</a:t>
            </a:r>
            <a:r>
              <a:rPr lang="en-US" sz="2200" b="1" i="1" spc="-5" dirty="0">
                <a:latin typeface="Times New Roman"/>
                <a:cs typeface="Times New Roman"/>
              </a:rPr>
              <a:t>:</a:t>
            </a:r>
            <a:endParaRPr lang="en-US" sz="2200" dirty="0">
              <a:latin typeface="Times New Roman"/>
              <a:cs typeface="Times New Roman"/>
            </a:endParaRPr>
          </a:p>
          <a:p>
            <a:pPr marL="286385" indent="-274320">
              <a:lnSpc>
                <a:spcPts val="1835"/>
              </a:lnSpc>
              <a:spcBef>
                <a:spcPts val="1345"/>
              </a:spcBef>
              <a:buClr>
                <a:srgbClr val="AC0000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lang="en-US" sz="2000" b="1" i="1" spc="-5" dirty="0">
                <a:latin typeface="Times New Roman"/>
                <a:cs typeface="Times New Roman"/>
              </a:rPr>
              <a:t>Cellular</a:t>
            </a:r>
            <a:r>
              <a:rPr lang="en-US" sz="2000" b="1" i="1" spc="2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–</a:t>
            </a:r>
            <a:r>
              <a:rPr lang="en-US" sz="2000" spc="-5" dirty="0">
                <a:latin typeface="Times New Roman"/>
                <a:cs typeface="Times New Roman"/>
              </a:rPr>
              <a:t>agnostic to</a:t>
            </a:r>
            <a:r>
              <a:rPr lang="en-US" sz="2000" spc="1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the</a:t>
            </a:r>
            <a:r>
              <a:rPr lang="en-US" sz="2000" spc="-1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cell</a:t>
            </a:r>
            <a:r>
              <a:rPr lang="en-US" sz="2000" spc="5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carrier,</a:t>
            </a:r>
            <a:r>
              <a:rPr lang="en-US" sz="2000" spc="-1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no </a:t>
            </a:r>
            <a:r>
              <a:rPr sz="2000" spc="-5" dirty="0">
                <a:latin typeface="Times New Roman"/>
                <a:cs typeface="Times New Roman"/>
              </a:rPr>
              <a:t>special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phone</a:t>
            </a:r>
            <a:r>
              <a:rPr lang="en-US" sz="2000" spc="-15" dirty="0">
                <a:latin typeface="Times New Roman"/>
                <a:cs typeface="Times New Roman"/>
              </a:rPr>
              <a:t>, </a:t>
            </a:r>
            <a:r>
              <a:rPr sz="2000" spc="-5" dirty="0">
                <a:latin typeface="Times New Roman"/>
                <a:cs typeface="Times New Roman"/>
              </a:rPr>
              <a:t>integrated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with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Social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Media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286385" marR="558800" indent="-274320">
              <a:lnSpc>
                <a:spcPts val="1630"/>
              </a:lnSpc>
              <a:buClr>
                <a:srgbClr val="AC0000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Payment </a:t>
            </a:r>
            <a:r>
              <a:rPr sz="2000" b="1" i="1" spc="-5" dirty="0">
                <a:latin typeface="Times New Roman"/>
                <a:cs typeface="Times New Roman"/>
              </a:rPr>
              <a:t>Clearing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lang="en-US" sz="2000" dirty="0">
                <a:latin typeface="Times New Roman"/>
                <a:cs typeface="Times New Roman"/>
              </a:rPr>
              <a:t>48-hour receipt to deposit, 4 </a:t>
            </a:r>
            <a:r>
              <a:rPr sz="2000" dirty="0">
                <a:latin typeface="Times New Roman"/>
                <a:cs typeface="Times New Roman"/>
              </a:rPr>
              <a:t>major payment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processors </a:t>
            </a:r>
            <a:r>
              <a:rPr sz="2000" dirty="0">
                <a:latin typeface="Times New Roman"/>
                <a:cs typeface="Times New Roman"/>
              </a:rPr>
              <a:t>and Secure/PCI Compliant payment </a:t>
            </a:r>
            <a:r>
              <a:rPr sz="2000" spc="-15" dirty="0">
                <a:latin typeface="Times New Roman"/>
                <a:cs typeface="Times New Roman"/>
              </a:rPr>
              <a:t>gateway. </a:t>
            </a:r>
            <a:endParaRPr lang="en-US" sz="2000" spc="-15" dirty="0">
              <a:latin typeface="Times New Roman"/>
              <a:cs typeface="Times New Roman"/>
            </a:endParaRPr>
          </a:p>
          <a:p>
            <a:pPr marL="286385" marR="558800" indent="-274320">
              <a:lnSpc>
                <a:spcPts val="1630"/>
              </a:lnSpc>
              <a:buClr>
                <a:srgbClr val="AC0000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286385" marR="485140" indent="-274320" algn="just">
              <a:lnSpc>
                <a:spcPct val="80000"/>
              </a:lnSpc>
              <a:buClr>
                <a:srgbClr val="AC0000"/>
              </a:buClr>
              <a:buFont typeface="Arial"/>
              <a:buChar char="•"/>
              <a:tabLst>
                <a:tab pos="28702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Cloud Storage </a:t>
            </a:r>
            <a:r>
              <a:rPr sz="2000" dirty="0">
                <a:latin typeface="Times New Roman"/>
                <a:cs typeface="Times New Roman"/>
              </a:rPr>
              <a:t>–Amazon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Cloud</a:t>
            </a:r>
            <a:r>
              <a:rPr lang="en-US" sz="2000" dirty="0">
                <a:latin typeface="Times New Roman"/>
                <a:cs typeface="Times New Roman"/>
              </a:rPr>
              <a:t> containing u</a:t>
            </a:r>
            <a:r>
              <a:rPr sz="2000" dirty="0">
                <a:latin typeface="Times New Roman"/>
                <a:cs typeface="Times New Roman"/>
              </a:rPr>
              <a:t>ser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lang="en-US" sz="2000" spc="-25" dirty="0">
                <a:latin typeface="Times New Roman"/>
                <a:cs typeface="Times New Roman"/>
              </a:rPr>
              <a:t>client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lang="en-US" sz="2000" dirty="0">
                <a:latin typeface="Times New Roman"/>
                <a:cs typeface="Times New Roman"/>
              </a:rPr>
              <a:t>proprietary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lang="en-US"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ngine</a:t>
            </a:r>
            <a:endParaRPr lang="en-US" sz="2000" dirty="0">
              <a:latin typeface="Times New Roman"/>
              <a:cs typeface="Times New Roman"/>
            </a:endParaRPr>
          </a:p>
          <a:p>
            <a:pPr marL="286385" marR="485140" indent="-274320" algn="just">
              <a:lnSpc>
                <a:spcPct val="80000"/>
              </a:lnSpc>
              <a:buClr>
                <a:srgbClr val="AC0000"/>
              </a:buClr>
              <a:buFont typeface="Arial"/>
              <a:buChar char="•"/>
              <a:tabLst>
                <a:tab pos="287020" algn="l"/>
              </a:tabLst>
            </a:pPr>
            <a:endParaRPr dirty="0">
              <a:latin typeface="Times New Roman"/>
              <a:cs typeface="Times New Roman"/>
            </a:endParaRPr>
          </a:p>
          <a:p>
            <a:pPr marL="286385" marR="463550" indent="-274320">
              <a:lnSpc>
                <a:spcPct val="80000"/>
              </a:lnSpc>
              <a:buClr>
                <a:srgbClr val="AC0000"/>
              </a:buClr>
              <a:buFont typeface="Arial"/>
              <a:buChar char="•"/>
              <a:tabLst>
                <a:tab pos="286385" algn="l"/>
                <a:tab pos="287020" algn="l"/>
              </a:tabLst>
            </a:pPr>
            <a:r>
              <a:rPr sz="2000" b="1" i="1" dirty="0">
                <a:latin typeface="Times New Roman"/>
                <a:cs typeface="Times New Roman"/>
              </a:rPr>
              <a:t>Client </a:t>
            </a:r>
            <a:r>
              <a:rPr sz="2000" b="1" i="1" spc="-5" dirty="0">
                <a:latin typeface="Times New Roman"/>
                <a:cs typeface="Times New Roman"/>
              </a:rPr>
              <a:t>Data </a:t>
            </a:r>
            <a:r>
              <a:rPr sz="2000" b="1" i="1" dirty="0">
                <a:latin typeface="Times New Roman"/>
                <a:cs typeface="Times New Roman"/>
              </a:rPr>
              <a:t>and </a:t>
            </a:r>
            <a:r>
              <a:rPr sz="2000" b="1" i="1" spc="-5" dirty="0">
                <a:latin typeface="Times New Roman"/>
                <a:cs typeface="Times New Roman"/>
              </a:rPr>
              <a:t>Data </a:t>
            </a:r>
            <a:r>
              <a:rPr sz="2000" b="1" i="1" dirty="0">
                <a:latin typeface="Times New Roman"/>
                <a:cs typeface="Times New Roman"/>
              </a:rPr>
              <a:t>Analytics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lang="en-US" sz="200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lient </a:t>
            </a:r>
            <a:r>
              <a:rPr lang="en-US" sz="2000" spc="-5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ortal </a:t>
            </a:r>
            <a:r>
              <a:rPr sz="2000" dirty="0">
                <a:latin typeface="Times New Roman"/>
                <a:cs typeface="Times New Roman"/>
              </a:rPr>
              <a:t>which includes </a:t>
            </a:r>
            <a:r>
              <a:rPr sz="2000" spc="-5" dirty="0">
                <a:latin typeface="Times New Roman"/>
                <a:cs typeface="Times New Roman"/>
              </a:rPr>
              <a:t>relationship management,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reporting,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analytics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administration.</a:t>
            </a:r>
            <a:r>
              <a:rPr lang="en-US" sz="2000" spc="15" dirty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F7AF9-B6D6-4F1E-83E8-1542F5D6E38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E025-FA76-411D-9D9A-D550BD15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Security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AF322-D5A5-4B97-AAE9-A03036ED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435" y="1273810"/>
            <a:ext cx="7463129" cy="50783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Enrollment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Secured database of user profile (AWS)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Proprietary middleware (DIS) securing initial user configuration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Two-factor authentication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Donor Validation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Password exchange to initialize donation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key word for specific donation campaign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verification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Merchant Processing (Veterans Owned Business)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PCI compliant gateway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merchant account owed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AdvantEdge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third-party processors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Reconciliation/Verification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notification and alerts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Campaign analytics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43CA5-0A96-4B72-90F3-C27789FB893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8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DAE8-9763-41D1-BF5F-56A2866A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Opportunity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60695-0F16-4FCC-9BB2-F318263C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435" y="1602619"/>
            <a:ext cx="7463129" cy="29546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Investors keep tax deductions from rental income and capital gains deductions on insured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Investors can enter and leave during any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Investors pays original capital gains tax in 7 years, minus 10% reduction in basis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Capital gain tax elimination after 10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Accelerated depreciation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Opportunity Zone Funds pays quarterly dividends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DEDAF-B442-49A2-A651-B698B401F96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C5D40-A723-4522-8BFA-47ABFA4A657F}"/>
              </a:ext>
            </a:extLst>
          </p:cNvPr>
          <p:cNvSpPr txBox="1"/>
          <p:nvPr/>
        </p:nvSpPr>
        <p:spPr>
          <a:xfrm>
            <a:off x="1219200" y="5715000"/>
            <a:ext cx="3372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rebuchet MS" panose="020B0603020202020204" pitchFamily="34" charset="0"/>
              </a:rPr>
              <a:t>*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This is not an offer of investment.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B970A-D881-45B8-B4CC-10D02950AFF3}"/>
              </a:ext>
            </a:extLst>
          </p:cNvPr>
          <p:cNvSpPr txBox="1"/>
          <p:nvPr/>
        </p:nvSpPr>
        <p:spPr>
          <a:xfrm>
            <a:off x="1371600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6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59C2-16A6-4276-B1D4-BF25A7DB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Lighting (parking lot)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0A8BD-8A40-4514-A6D6-C026F11BF864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876800" y="2514600"/>
            <a:ext cx="3977640" cy="31393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Highly visible green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Energy 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revenue generator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Constructed as part of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Connected to the local electric grid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558C1-3DB7-430A-8353-77241522EA6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 descr="news image">
            <a:extLst>
              <a:ext uri="{FF2B5EF4-FFF2-40B4-BE49-F238E27FC236}">
                <a16:creationId xmlns:a16="http://schemas.microsoft.com/office/drawing/2014/main" id="{85D14190-45D1-4BB9-941C-BFF417596BE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7344"/>
            <a:ext cx="3978275" cy="396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22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93A10-D11F-4F21-AF57-A0403E19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3723-BF52-435E-BFCD-E067CCE1C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6933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Real-time reading of usage from individual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Allows for remote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Connected to electric billing system provided by Colorado Springs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Integrated with solar generation and give-backs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8F518-C7C9-4CE1-95AA-16888B46A3D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BBB36B-4BE7-41B0-BC7E-9534B4C5F4A1}"/>
              </a:ext>
            </a:extLst>
          </p:cNvPr>
          <p:cNvPicPr>
            <a:picLocks noGrp="1" noChangeAspect="1"/>
          </p:cNvPicPr>
          <p:nvPr>
            <p:ph sz="half" idx="3"/>
          </p:nvPr>
        </p:nvPicPr>
        <p:blipFill>
          <a:blip r:embed="rId2"/>
          <a:stretch>
            <a:fillRect/>
          </a:stretch>
        </p:blipFill>
        <p:spPr>
          <a:xfrm>
            <a:off x="4709162" y="1676401"/>
            <a:ext cx="3417250" cy="32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87D74-E3A6-4649-BF3E-4CF12DDB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Charging Stations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877DF-77C5-4571-8592-7AB645A30165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09160" y="1828800"/>
            <a:ext cx="3977640" cy="3323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 for residents and visitors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Level 2 chargers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Planned as part of a network (e.g. </a:t>
            </a:r>
            <a:r>
              <a:rPr lang="en-US" dirty="0" err="1"/>
              <a:t>PlugShare</a:t>
            </a:r>
            <a:r>
              <a:rPr lang="en-US" dirty="0"/>
              <a:t>, Open Charge, </a:t>
            </a:r>
            <a:r>
              <a:rPr lang="en-US" dirty="0" err="1"/>
              <a:t>ChargeHUB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Pay-by-app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Foundation for clean energy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327B3-B08E-4FE4-943D-153B20C838B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6" descr="Solving The Electric Car Charger Problem">
            <a:extLst>
              <a:ext uri="{FF2B5EF4-FFF2-40B4-BE49-F238E27FC236}">
                <a16:creationId xmlns:a16="http://schemas.microsoft.com/office/drawing/2014/main" id="{2B9F89B5-2562-464A-8619-9CF02E68768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1" y="1981200"/>
            <a:ext cx="3978275" cy="274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3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206F-8A77-4809-A795-F585391D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Tech Apartments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BF3F1-1D75-4757-BB8A-2F787EF4A8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High-speed broadband internet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Pre-occupancy wired (CAT5/6)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Secured private network (Proprietary software)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Energy management apps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Optional security to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Digital connection to other Veterans Villas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B7F0B-A063-46D4-9045-45B58A49DA1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pic>
        <p:nvPicPr>
          <p:cNvPr id="1028" name="Picture 4" descr="Which is better, a Wi-Fi connection or a broadband?">
            <a:extLst>
              <a:ext uri="{FF2B5EF4-FFF2-40B4-BE49-F238E27FC236}">
                <a16:creationId xmlns:a16="http://schemas.microsoft.com/office/drawing/2014/main" id="{951F5972-6FC0-438D-A391-DD8E43D7613C}"/>
              </a:ext>
            </a:extLst>
          </p:cNvPr>
          <p:cNvPicPr>
            <a:picLocks noGrp="1" noChangeAspect="1" noChangeArrowheads="1"/>
          </p:cNvPicPr>
          <p:nvPr>
            <p:ph sz="half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30179"/>
            <a:ext cx="3067050" cy="213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0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05790"/>
            <a:ext cx="7606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AdvantEdge</a:t>
            </a:r>
            <a:r>
              <a:rPr spc="15" dirty="0"/>
              <a:t> </a:t>
            </a:r>
            <a:r>
              <a:rPr spc="-5" dirty="0"/>
              <a:t>-</a:t>
            </a:r>
            <a:r>
              <a:rPr spc="-10" dirty="0"/>
              <a:t> </a:t>
            </a:r>
            <a:r>
              <a:rPr spc="-5" dirty="0"/>
              <a:t>A UNIQUE</a:t>
            </a:r>
            <a:r>
              <a:rPr spc="15" dirty="0"/>
              <a:t> </a:t>
            </a:r>
            <a:r>
              <a:rPr spc="-5" dirty="0"/>
              <a:t>NEW</a:t>
            </a:r>
            <a:r>
              <a:rPr dirty="0"/>
              <a:t> </a:t>
            </a:r>
            <a:r>
              <a:rPr spc="-20" dirty="0"/>
              <a:t>COMPANY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40435" y="1273810"/>
            <a:ext cx="7463129" cy="4133244"/>
          </a:xfrm>
          <a:prstGeom prst="rect">
            <a:avLst/>
          </a:prstGeom>
        </p:spPr>
        <p:txBody>
          <a:bodyPr vert="horz" wrap="square" lIns="0" tIns="384871" rIns="0" bIns="0" rtlCol="0">
            <a:spAutoFit/>
          </a:bodyPr>
          <a:lstStyle/>
          <a:p>
            <a:pPr marL="499745" indent="-274955">
              <a:lnSpc>
                <a:spcPct val="100000"/>
              </a:lnSpc>
              <a:spcBef>
                <a:spcPts val="375"/>
              </a:spcBef>
              <a:buClr>
                <a:srgbClr val="AC0000"/>
              </a:buClr>
              <a:buFont typeface="Arial"/>
              <a:buChar char="•"/>
              <a:tabLst>
                <a:tab pos="499745" algn="l"/>
                <a:tab pos="501015" algn="l"/>
              </a:tabLst>
            </a:pPr>
            <a:r>
              <a:rPr sz="2300" b="0" dirty="0">
                <a:latin typeface="Times New Roman"/>
                <a:cs typeface="Times New Roman"/>
              </a:rPr>
              <a:t>Newly</a:t>
            </a:r>
            <a:r>
              <a:rPr sz="2300" b="0" spc="-20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formed</a:t>
            </a:r>
            <a:r>
              <a:rPr sz="2300" b="0" dirty="0">
                <a:latin typeface="Times New Roman"/>
                <a:cs typeface="Times New Roman"/>
              </a:rPr>
              <a:t> </a:t>
            </a:r>
            <a:r>
              <a:rPr sz="2300" b="0" spc="-20" dirty="0">
                <a:latin typeface="Times New Roman"/>
                <a:cs typeface="Times New Roman"/>
              </a:rPr>
              <a:t>company,</a:t>
            </a:r>
            <a:r>
              <a:rPr sz="2300" b="0" spc="-5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based in</a:t>
            </a:r>
            <a:r>
              <a:rPr sz="2300" b="0" spc="-5" dirty="0">
                <a:latin typeface="Times New Roman"/>
                <a:cs typeface="Times New Roman"/>
              </a:rPr>
              <a:t> Omaha,</a:t>
            </a:r>
            <a:r>
              <a:rPr sz="2300" b="0" dirty="0">
                <a:latin typeface="Times New Roman"/>
                <a:cs typeface="Times New Roman"/>
              </a:rPr>
              <a:t> </a:t>
            </a:r>
            <a:r>
              <a:rPr sz="2300" b="0" spc="5" dirty="0">
                <a:latin typeface="Times New Roman"/>
                <a:cs typeface="Times New Roman"/>
              </a:rPr>
              <a:t>NE</a:t>
            </a:r>
            <a:endParaRPr sz="2300" dirty="0">
              <a:latin typeface="Times New Roman"/>
              <a:cs typeface="Times New Roman"/>
            </a:endParaRPr>
          </a:p>
          <a:p>
            <a:pPr marL="499745" indent="-274955">
              <a:lnSpc>
                <a:spcPts val="2620"/>
              </a:lnSpc>
              <a:spcBef>
                <a:spcPts val="275"/>
              </a:spcBef>
              <a:buClr>
                <a:srgbClr val="AC0000"/>
              </a:buClr>
              <a:buFont typeface="Arial"/>
              <a:buChar char="•"/>
              <a:tabLst>
                <a:tab pos="499745" algn="l"/>
                <a:tab pos="501015" algn="l"/>
              </a:tabLst>
            </a:pPr>
            <a:r>
              <a:rPr sz="2300" b="0" spc="-5" dirty="0">
                <a:latin typeface="Times New Roman"/>
                <a:cs typeface="Times New Roman"/>
              </a:rPr>
              <a:t>Created</a:t>
            </a:r>
            <a:r>
              <a:rPr sz="2300" b="0" spc="5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to</a:t>
            </a:r>
            <a:r>
              <a:rPr sz="2300" b="0" spc="-5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own,</a:t>
            </a:r>
            <a:r>
              <a:rPr sz="2300" b="0" spc="-10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enhance,</a:t>
            </a:r>
            <a:r>
              <a:rPr sz="2300" b="0" spc="10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and </a:t>
            </a:r>
            <a:r>
              <a:rPr sz="2300" b="0" spc="-5" dirty="0">
                <a:latin typeface="Times New Roman"/>
                <a:cs typeface="Times New Roman"/>
              </a:rPr>
              <a:t>commercialize</a:t>
            </a:r>
            <a:endParaRPr sz="2300" dirty="0">
              <a:latin typeface="Times New Roman"/>
              <a:cs typeface="Times New Roman"/>
            </a:endParaRPr>
          </a:p>
          <a:p>
            <a:pPr marL="499745">
              <a:lnSpc>
                <a:spcPts val="2620"/>
              </a:lnSpc>
            </a:pPr>
            <a:r>
              <a:rPr sz="2300" b="0" spc="-5" dirty="0">
                <a:latin typeface="Times New Roman"/>
                <a:cs typeface="Times New Roman"/>
              </a:rPr>
              <a:t>complementary</a:t>
            </a:r>
            <a:r>
              <a:rPr sz="2300" b="0" spc="20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patented</a:t>
            </a:r>
            <a:r>
              <a:rPr sz="2300" b="0" dirty="0">
                <a:latin typeface="Times New Roman"/>
                <a:cs typeface="Times New Roman"/>
              </a:rPr>
              <a:t> products</a:t>
            </a:r>
            <a:endParaRPr sz="2300" dirty="0">
              <a:latin typeface="Times New Roman"/>
              <a:cs typeface="Times New Roman"/>
            </a:endParaRPr>
          </a:p>
          <a:p>
            <a:pPr marL="499745" indent="-274955">
              <a:lnSpc>
                <a:spcPct val="100000"/>
              </a:lnSpc>
              <a:spcBef>
                <a:spcPts val="275"/>
              </a:spcBef>
              <a:buClr>
                <a:srgbClr val="AC0000"/>
              </a:buClr>
              <a:buFont typeface="Arial"/>
              <a:buChar char="•"/>
              <a:tabLst>
                <a:tab pos="499745" algn="l"/>
                <a:tab pos="501015" algn="l"/>
              </a:tabLst>
            </a:pPr>
            <a:r>
              <a:rPr sz="2300" b="0" dirty="0">
                <a:latin typeface="Times New Roman"/>
                <a:cs typeface="Times New Roman"/>
              </a:rPr>
              <a:t>Internet </a:t>
            </a:r>
            <a:r>
              <a:rPr sz="2300" b="0" spc="-5" dirty="0">
                <a:latin typeface="Times New Roman"/>
                <a:cs typeface="Times New Roman"/>
              </a:rPr>
              <a:t>and</a:t>
            </a:r>
            <a:r>
              <a:rPr sz="2300" b="0" spc="-55" dirty="0">
                <a:latin typeface="Times New Roman"/>
                <a:cs typeface="Times New Roman"/>
              </a:rPr>
              <a:t> </a:t>
            </a:r>
            <a:r>
              <a:rPr lang="en-US" sz="2300" b="0" spc="-25" dirty="0"/>
              <a:t>t</a:t>
            </a:r>
            <a:r>
              <a:rPr sz="2300" b="0" spc="-25" dirty="0">
                <a:latin typeface="Times New Roman"/>
                <a:cs typeface="Times New Roman"/>
              </a:rPr>
              <a:t>exting</a:t>
            </a:r>
            <a:r>
              <a:rPr sz="2300" b="0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technologies</a:t>
            </a:r>
            <a:r>
              <a:rPr lang="en-US" sz="2300" b="0" spc="-5" dirty="0">
                <a:latin typeface="Times New Roman"/>
                <a:cs typeface="Times New Roman"/>
              </a:rPr>
              <a:t> operational</a:t>
            </a:r>
            <a:endParaRPr sz="2300" dirty="0">
              <a:latin typeface="Times New Roman"/>
              <a:cs typeface="Times New Roman"/>
            </a:endParaRPr>
          </a:p>
          <a:p>
            <a:pPr marL="499745" indent="-274955">
              <a:lnSpc>
                <a:spcPct val="100000"/>
              </a:lnSpc>
              <a:spcBef>
                <a:spcPts val="275"/>
              </a:spcBef>
              <a:buClr>
                <a:srgbClr val="AC0000"/>
              </a:buClr>
              <a:buFont typeface="Arial"/>
              <a:buChar char="•"/>
              <a:tabLst>
                <a:tab pos="499745" algn="l"/>
                <a:tab pos="501015" algn="l"/>
              </a:tabLst>
            </a:pPr>
            <a:r>
              <a:rPr lang="en-US" sz="2300" b="0" dirty="0">
                <a:latin typeface="Times New Roman"/>
                <a:cs typeface="Times New Roman"/>
              </a:rPr>
              <a:t>20+ patients acquired</a:t>
            </a:r>
          </a:p>
          <a:p>
            <a:pPr marL="499745" indent="-274955">
              <a:lnSpc>
                <a:spcPct val="100000"/>
              </a:lnSpc>
              <a:spcBef>
                <a:spcPts val="275"/>
              </a:spcBef>
              <a:buClr>
                <a:srgbClr val="AC0000"/>
              </a:buClr>
              <a:buFont typeface="Arial"/>
              <a:buChar char="•"/>
              <a:tabLst>
                <a:tab pos="499745" algn="l"/>
                <a:tab pos="501015" algn="l"/>
              </a:tabLst>
            </a:pPr>
            <a:r>
              <a:rPr sz="2300" b="0" dirty="0">
                <a:latin typeface="Times New Roman"/>
                <a:cs typeface="Times New Roman"/>
              </a:rPr>
              <a:t>Managed by a</a:t>
            </a:r>
            <a:r>
              <a:rPr sz="2300" b="0" spc="-10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group</a:t>
            </a:r>
            <a:r>
              <a:rPr sz="2300" b="0" spc="-15" dirty="0">
                <a:latin typeface="Times New Roman"/>
                <a:cs typeface="Times New Roman"/>
              </a:rPr>
              <a:t> </a:t>
            </a:r>
            <a:r>
              <a:rPr sz="2300" b="0" dirty="0">
                <a:latin typeface="Times New Roman"/>
                <a:cs typeface="Times New Roman"/>
              </a:rPr>
              <a:t>of highly</a:t>
            </a:r>
            <a:r>
              <a:rPr sz="2300" b="0" spc="-15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experienced</a:t>
            </a:r>
            <a:r>
              <a:rPr sz="2300" b="0" spc="15" dirty="0">
                <a:latin typeface="Times New Roman"/>
                <a:cs typeface="Times New Roman"/>
              </a:rPr>
              <a:t> </a:t>
            </a:r>
            <a:r>
              <a:rPr sz="2300" b="0" spc="-5" dirty="0">
                <a:latin typeface="Times New Roman"/>
                <a:cs typeface="Times New Roman"/>
              </a:rPr>
              <a:t>management</a:t>
            </a:r>
            <a:endParaRPr sz="2300" dirty="0">
              <a:latin typeface="Times New Roman"/>
              <a:cs typeface="Times New Roman"/>
            </a:endParaRPr>
          </a:p>
          <a:p>
            <a:pPr marL="213360" marR="146050" algn="ctr">
              <a:lnSpc>
                <a:spcPts val="2735"/>
              </a:lnSpc>
              <a:spcBef>
                <a:spcPts val="1310"/>
              </a:spcBef>
            </a:pPr>
            <a:endParaRPr lang="en-US" i="1" spc="-5" dirty="0">
              <a:latin typeface="Times New Roman"/>
              <a:cs typeface="Times New Roman"/>
            </a:endParaRPr>
          </a:p>
          <a:p>
            <a:pPr marL="212725" marR="5080" algn="ctr">
              <a:lnSpc>
                <a:spcPct val="100000"/>
              </a:lnSpc>
              <a:spcBef>
                <a:spcPts val="1980"/>
              </a:spcBef>
            </a:pPr>
            <a:r>
              <a:rPr lang="en-US" b="0" i="1" dirty="0">
                <a:solidFill>
                  <a:srgbClr val="252525"/>
                </a:solidFill>
                <a:latin typeface="Impact"/>
                <a:cs typeface="Impact"/>
              </a:rPr>
              <a:t>Smart Cities </a:t>
            </a:r>
            <a:r>
              <a:rPr lang="en-US" b="0" i="1" dirty="0" err="1">
                <a:solidFill>
                  <a:srgbClr val="252525"/>
                </a:solidFill>
                <a:latin typeface="Impact"/>
                <a:cs typeface="Impact"/>
              </a:rPr>
              <a:t>Technolgies</a:t>
            </a:r>
            <a:r>
              <a:rPr lang="en-US" b="0" i="1" dirty="0">
                <a:solidFill>
                  <a:srgbClr val="252525"/>
                </a:solidFill>
                <a:latin typeface="Impact"/>
                <a:cs typeface="Impact"/>
              </a:rPr>
              <a:t>, IoT and Internet Middleware for Faster and More Secured Connectivity</a:t>
            </a:r>
            <a:endParaRPr b="0" i="1" dirty="0">
              <a:solidFill>
                <a:srgbClr val="252525"/>
              </a:solidFill>
              <a:latin typeface="Impact"/>
              <a:cs typeface="Impac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9B86A-273C-4A63-9BBC-2837A0D1A1F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D86E80-72FE-42CF-A526-E8E2853114E4}"/>
              </a:ext>
            </a:extLst>
          </p:cNvPr>
          <p:cNvSpPr/>
          <p:nvPr/>
        </p:nvSpPr>
        <p:spPr>
          <a:xfrm>
            <a:off x="5854391" y="3658745"/>
            <a:ext cx="1796730" cy="1197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776C710-D46B-4557-B5FD-1363B0E20163}"/>
              </a:ext>
            </a:extLst>
          </p:cNvPr>
          <p:cNvSpPr/>
          <p:nvPr/>
        </p:nvSpPr>
        <p:spPr>
          <a:xfrm>
            <a:off x="3487064" y="3371453"/>
            <a:ext cx="2145398" cy="974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DIS</a:t>
            </a:r>
            <a:endParaRPr lang="en-US" sz="13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83967C-8A67-487A-8504-EA6090FDED0D}"/>
              </a:ext>
            </a:extLst>
          </p:cNvPr>
          <p:cNvSpPr txBox="1"/>
          <p:nvPr/>
        </p:nvSpPr>
        <p:spPr>
          <a:xfrm>
            <a:off x="1695220" y="3484828"/>
            <a:ext cx="1395354" cy="11208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9D670B-FE7F-486E-85E6-25916BDA4E4B}"/>
              </a:ext>
            </a:extLst>
          </p:cNvPr>
          <p:cNvSpPr txBox="1"/>
          <p:nvPr/>
        </p:nvSpPr>
        <p:spPr>
          <a:xfrm>
            <a:off x="5854391" y="1854585"/>
            <a:ext cx="1689406" cy="1680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187D4C-E1DC-4923-B4D5-3868B9CED514}"/>
              </a:ext>
            </a:extLst>
          </p:cNvPr>
          <p:cNvSpPr/>
          <p:nvPr/>
        </p:nvSpPr>
        <p:spPr>
          <a:xfrm>
            <a:off x="3488126" y="2256647"/>
            <a:ext cx="2100853" cy="74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DIS</a:t>
            </a:r>
            <a:endParaRPr lang="en-US" sz="1350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45754C96-CFC3-410A-A1A1-5529A6AA2A39}"/>
              </a:ext>
            </a:extLst>
          </p:cNvPr>
          <p:cNvSpPr/>
          <p:nvPr/>
        </p:nvSpPr>
        <p:spPr>
          <a:xfrm>
            <a:off x="3957006" y="2988933"/>
            <a:ext cx="769435" cy="292720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/>
              <a:t>Internet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7C4B0-432B-48AF-91AA-CC40BB8EEDFA}"/>
              </a:ext>
            </a:extLst>
          </p:cNvPr>
          <p:cNvSpPr txBox="1"/>
          <p:nvPr/>
        </p:nvSpPr>
        <p:spPr>
          <a:xfrm>
            <a:off x="3722810" y="2256348"/>
            <a:ext cx="149705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/>
              <a:t>Distributed Internet System (DIS)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7FBB8A-D065-41B1-A411-5C690BE8BF67}"/>
              </a:ext>
            </a:extLst>
          </p:cNvPr>
          <p:cNvSpPr txBox="1"/>
          <p:nvPr/>
        </p:nvSpPr>
        <p:spPr>
          <a:xfrm rot="5400000">
            <a:off x="5063377" y="2513485"/>
            <a:ext cx="755335" cy="2192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25" dirty="0"/>
              <a:t>Web services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56DD88-C8AB-4A94-BB3B-2490F0F9083F}"/>
              </a:ext>
            </a:extLst>
          </p:cNvPr>
          <p:cNvSpPr/>
          <p:nvPr/>
        </p:nvSpPr>
        <p:spPr>
          <a:xfrm>
            <a:off x="3762210" y="3658745"/>
            <a:ext cx="1405498" cy="23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Client Tier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0CF58F-602D-43D0-B4ED-7329F13BB392}"/>
              </a:ext>
            </a:extLst>
          </p:cNvPr>
          <p:cNvSpPr/>
          <p:nvPr/>
        </p:nvSpPr>
        <p:spPr>
          <a:xfrm>
            <a:off x="1673828" y="1132701"/>
            <a:ext cx="5528217" cy="615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DEAB7A-8496-4EE7-A0C5-74DB41783608}"/>
              </a:ext>
            </a:extLst>
          </p:cNvPr>
          <p:cNvSpPr/>
          <p:nvPr/>
        </p:nvSpPr>
        <p:spPr>
          <a:xfrm>
            <a:off x="1864864" y="1446749"/>
            <a:ext cx="616046" cy="2104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Healthcare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101F83-603D-4027-93CC-604653FA17F9}"/>
              </a:ext>
            </a:extLst>
          </p:cNvPr>
          <p:cNvSpPr txBox="1"/>
          <p:nvPr/>
        </p:nvSpPr>
        <p:spPr>
          <a:xfrm>
            <a:off x="2258122" y="2146802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45FB94-CD57-4950-9E8D-A3701D238BAA}"/>
              </a:ext>
            </a:extLst>
          </p:cNvPr>
          <p:cNvSpPr/>
          <p:nvPr/>
        </p:nvSpPr>
        <p:spPr>
          <a:xfrm>
            <a:off x="2712275" y="1417015"/>
            <a:ext cx="656021" cy="2425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Training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FF4344-9F59-41BD-BE83-2683B41860E3}"/>
              </a:ext>
            </a:extLst>
          </p:cNvPr>
          <p:cNvSpPr/>
          <p:nvPr/>
        </p:nvSpPr>
        <p:spPr>
          <a:xfrm>
            <a:off x="3529026" y="1417015"/>
            <a:ext cx="773064" cy="2425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eCommerce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11B6517-D190-4B42-863F-C581BA08EEFD}"/>
              </a:ext>
            </a:extLst>
          </p:cNvPr>
          <p:cNvSpPr/>
          <p:nvPr/>
        </p:nvSpPr>
        <p:spPr>
          <a:xfrm>
            <a:off x="4533455" y="1406447"/>
            <a:ext cx="628196" cy="3094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Job Placement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43F643-4251-4584-9622-38788E95DEDD}"/>
              </a:ext>
            </a:extLst>
          </p:cNvPr>
          <p:cNvSpPr/>
          <p:nvPr/>
        </p:nvSpPr>
        <p:spPr>
          <a:xfrm>
            <a:off x="5373165" y="1406446"/>
            <a:ext cx="543622" cy="2425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Start-Up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F9EFF4-66E1-44BD-BB70-3DE7125F0DA7}"/>
              </a:ext>
            </a:extLst>
          </p:cNvPr>
          <p:cNvSpPr/>
          <p:nvPr/>
        </p:nvSpPr>
        <p:spPr>
          <a:xfrm>
            <a:off x="6212875" y="1405863"/>
            <a:ext cx="673001" cy="2308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75" dirty="0">
                <a:solidFill>
                  <a:schemeClr val="tx1"/>
                </a:solidFill>
                <a:latin typeface="Modern No. 20" panose="02070704070505020303" pitchFamily="18" charset="0"/>
              </a:rPr>
              <a:t>Banking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91533-5209-4980-B5B3-D184564F47CA}"/>
              </a:ext>
            </a:extLst>
          </p:cNvPr>
          <p:cNvSpPr txBox="1"/>
          <p:nvPr/>
        </p:nvSpPr>
        <p:spPr>
          <a:xfrm>
            <a:off x="4098539" y="1193177"/>
            <a:ext cx="1063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Veteran’s Services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B47B08-277B-4AB1-BCFF-74561A527F40}"/>
              </a:ext>
            </a:extLst>
          </p:cNvPr>
          <p:cNvSpPr/>
          <p:nvPr/>
        </p:nvSpPr>
        <p:spPr>
          <a:xfrm>
            <a:off x="1673829" y="2028129"/>
            <a:ext cx="1402903" cy="14008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93AE1D-DEFF-482A-BE7E-304D60C53C2A}"/>
              </a:ext>
            </a:extLst>
          </p:cNvPr>
          <p:cNvSpPr/>
          <p:nvPr/>
        </p:nvSpPr>
        <p:spPr>
          <a:xfrm>
            <a:off x="1941955" y="2267740"/>
            <a:ext cx="834699" cy="156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Panels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F1393B4-A837-4CAF-BFB0-E15B0EACF2FF}"/>
              </a:ext>
            </a:extLst>
          </p:cNvPr>
          <p:cNvSpPr/>
          <p:nvPr/>
        </p:nvSpPr>
        <p:spPr>
          <a:xfrm>
            <a:off x="1958498" y="2530504"/>
            <a:ext cx="834699" cy="156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Batteries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B140FD-4933-4CFC-BA7F-7F412C9C2768}"/>
              </a:ext>
            </a:extLst>
          </p:cNvPr>
          <p:cNvSpPr/>
          <p:nvPr/>
        </p:nvSpPr>
        <p:spPr>
          <a:xfrm>
            <a:off x="1961027" y="2803801"/>
            <a:ext cx="834699" cy="1560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76A3A3-6B33-471B-A3B1-982FD98E2D0F}"/>
              </a:ext>
            </a:extLst>
          </p:cNvPr>
          <p:cNvSpPr/>
          <p:nvPr/>
        </p:nvSpPr>
        <p:spPr>
          <a:xfrm>
            <a:off x="1979321" y="3093825"/>
            <a:ext cx="834699" cy="2473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Voltage Regulators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0C5F68-3989-4041-88B2-43A5D07AF1A0}"/>
              </a:ext>
            </a:extLst>
          </p:cNvPr>
          <p:cNvSpPr txBox="1"/>
          <p:nvPr/>
        </p:nvSpPr>
        <p:spPr>
          <a:xfrm>
            <a:off x="2059222" y="2037157"/>
            <a:ext cx="6623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Solar Grid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971551-EB17-4DF2-B6FA-EFD24A07FE13}"/>
              </a:ext>
            </a:extLst>
          </p:cNvPr>
          <p:cNvSpPr/>
          <p:nvPr/>
        </p:nvSpPr>
        <p:spPr>
          <a:xfrm>
            <a:off x="6169856" y="2075115"/>
            <a:ext cx="716021" cy="207498"/>
          </a:xfrm>
          <a:prstGeom prst="rect">
            <a:avLst/>
          </a:prstGeom>
          <a:solidFill>
            <a:srgbClr val="817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Data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176319-FBD6-4D8F-93FF-F30143198AFB}"/>
              </a:ext>
            </a:extLst>
          </p:cNvPr>
          <p:cNvSpPr/>
          <p:nvPr/>
        </p:nvSpPr>
        <p:spPr>
          <a:xfrm>
            <a:off x="6169858" y="2337748"/>
            <a:ext cx="716021" cy="207498"/>
          </a:xfrm>
          <a:prstGeom prst="rect">
            <a:avLst/>
          </a:prstGeom>
          <a:solidFill>
            <a:srgbClr val="817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Analytics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123FE05-141E-4DAF-B791-BDD5DF5301BB}"/>
              </a:ext>
            </a:extLst>
          </p:cNvPr>
          <p:cNvSpPr/>
          <p:nvPr/>
        </p:nvSpPr>
        <p:spPr>
          <a:xfrm>
            <a:off x="6169857" y="2641499"/>
            <a:ext cx="716021" cy="207498"/>
          </a:xfrm>
          <a:prstGeom prst="rect">
            <a:avLst/>
          </a:prstGeom>
          <a:solidFill>
            <a:srgbClr val="817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Reporting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086EEC4-1C11-4319-A9F6-362E704018EC}"/>
              </a:ext>
            </a:extLst>
          </p:cNvPr>
          <p:cNvSpPr/>
          <p:nvPr/>
        </p:nvSpPr>
        <p:spPr>
          <a:xfrm>
            <a:off x="6172733" y="2933132"/>
            <a:ext cx="991946" cy="207498"/>
          </a:xfrm>
          <a:prstGeom prst="rect">
            <a:avLst/>
          </a:prstGeom>
          <a:solidFill>
            <a:srgbClr val="817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Key Performance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F763DC8-E7D2-4E00-92FA-0E0202C11B92}"/>
              </a:ext>
            </a:extLst>
          </p:cNvPr>
          <p:cNvSpPr/>
          <p:nvPr/>
        </p:nvSpPr>
        <p:spPr>
          <a:xfrm>
            <a:off x="6169856" y="3224764"/>
            <a:ext cx="1032189" cy="252743"/>
          </a:xfrm>
          <a:prstGeom prst="rect">
            <a:avLst/>
          </a:prstGeom>
          <a:solidFill>
            <a:srgbClr val="817B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Real Estate Management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E6A4872-55DC-4218-BE80-CCDE0A9C8E29}"/>
              </a:ext>
            </a:extLst>
          </p:cNvPr>
          <p:cNvSpPr txBox="1"/>
          <p:nvPr/>
        </p:nvSpPr>
        <p:spPr>
          <a:xfrm>
            <a:off x="6136776" y="1875403"/>
            <a:ext cx="109196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Business Intelligence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12590A-1E92-4EED-A225-02FA7A7F3C74}"/>
              </a:ext>
            </a:extLst>
          </p:cNvPr>
          <p:cNvSpPr txBox="1"/>
          <p:nvPr/>
        </p:nvSpPr>
        <p:spPr>
          <a:xfrm>
            <a:off x="3776209" y="3404100"/>
            <a:ext cx="1385442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8" dirty="0"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US" sz="788" dirty="0" err="1">
                <a:latin typeface="Aharoni" panose="02010803020104030203" pitchFamily="2" charset="-79"/>
                <a:cs typeface="Aharoni" panose="02010803020104030203" pitchFamily="2" charset="-79"/>
              </a:rPr>
              <a:t>AdvantEdge</a:t>
            </a:r>
            <a:r>
              <a:rPr lang="en-US" sz="788" dirty="0">
                <a:latin typeface="Aharoni" panose="02010803020104030203" pitchFamily="2" charset="-79"/>
                <a:cs typeface="Aharoni" panose="02010803020104030203" pitchFamily="2" charset="-79"/>
              </a:rPr>
              <a:t> Campus”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45EE1D-4A30-481E-9511-1900BECD00C4}"/>
              </a:ext>
            </a:extLst>
          </p:cNvPr>
          <p:cNvSpPr/>
          <p:nvPr/>
        </p:nvSpPr>
        <p:spPr>
          <a:xfrm>
            <a:off x="3760263" y="3983078"/>
            <a:ext cx="1405498" cy="23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IoT Tier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0100CAE-6225-4C15-B2FA-A4F786A1C926}"/>
              </a:ext>
            </a:extLst>
          </p:cNvPr>
          <p:cNvSpPr/>
          <p:nvPr/>
        </p:nvSpPr>
        <p:spPr>
          <a:xfrm>
            <a:off x="1756317" y="3713914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Power Management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CD24E8D-692E-48DB-987F-0EFCCE6F94B2}"/>
              </a:ext>
            </a:extLst>
          </p:cNvPr>
          <p:cNvSpPr/>
          <p:nvPr/>
        </p:nvSpPr>
        <p:spPr>
          <a:xfrm>
            <a:off x="1756317" y="3954182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Water/Sewer Usage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3F69716-FA49-4101-BE6B-B89654C6D30D}"/>
              </a:ext>
            </a:extLst>
          </p:cNvPr>
          <p:cNvSpPr/>
          <p:nvPr/>
        </p:nvSpPr>
        <p:spPr>
          <a:xfrm>
            <a:off x="1756316" y="4158930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Charging Stations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62B9ED-B9A1-4A06-BCBA-08E1238A91DD}"/>
              </a:ext>
            </a:extLst>
          </p:cNvPr>
          <p:cNvSpPr/>
          <p:nvPr/>
        </p:nvSpPr>
        <p:spPr>
          <a:xfrm>
            <a:off x="1767457" y="4386013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Building Security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E194CE-2551-4031-A0F0-078F1896DB6B}"/>
              </a:ext>
            </a:extLst>
          </p:cNvPr>
          <p:cNvSpPr txBox="1"/>
          <p:nvPr/>
        </p:nvSpPr>
        <p:spPr>
          <a:xfrm>
            <a:off x="1811658" y="3492116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Building Services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5CB745A-0138-4516-A299-6A714D2DEE04}"/>
              </a:ext>
            </a:extLst>
          </p:cNvPr>
          <p:cNvCxnSpPr/>
          <p:nvPr/>
        </p:nvCxnSpPr>
        <p:spPr>
          <a:xfrm>
            <a:off x="3343013" y="4386012"/>
            <a:ext cx="2331720" cy="0"/>
          </a:xfrm>
          <a:prstGeom prst="line">
            <a:avLst/>
          </a:prstGeom>
          <a:ln w="9525" cap="flat" cmpd="thickThin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166D25E-0639-48C8-9F8C-96124A8AA592}"/>
              </a:ext>
            </a:extLst>
          </p:cNvPr>
          <p:cNvSpPr/>
          <p:nvPr/>
        </p:nvSpPr>
        <p:spPr>
          <a:xfrm>
            <a:off x="6036566" y="4605634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Other sensors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C268AF-4F26-4B96-8788-46A002A870B9}"/>
              </a:ext>
            </a:extLst>
          </p:cNvPr>
          <p:cNvSpPr/>
          <p:nvPr/>
        </p:nvSpPr>
        <p:spPr>
          <a:xfrm>
            <a:off x="6045881" y="4363525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 err="1">
                <a:solidFill>
                  <a:schemeClr val="tx1"/>
                </a:solidFill>
              </a:rPr>
              <a:t>WiFi</a:t>
            </a:r>
            <a:r>
              <a:rPr lang="en-US" sz="750" dirty="0">
                <a:solidFill>
                  <a:schemeClr val="tx1"/>
                </a:solidFill>
              </a:rPr>
              <a:t> Boosters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9B72617-22C2-4492-ADFF-2E8FF6219BA5}"/>
              </a:ext>
            </a:extLst>
          </p:cNvPr>
          <p:cNvSpPr/>
          <p:nvPr/>
        </p:nvSpPr>
        <p:spPr>
          <a:xfrm>
            <a:off x="6044802" y="4121416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Internet of Things (IoT)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1EB4CD0-F2EE-4239-A890-CF6E3E61FA4B}"/>
              </a:ext>
            </a:extLst>
          </p:cNvPr>
          <p:cNvSpPr/>
          <p:nvPr/>
        </p:nvSpPr>
        <p:spPr>
          <a:xfrm>
            <a:off x="6030144" y="3897180"/>
            <a:ext cx="1119877" cy="122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Meters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86CE62-B5AF-4A4D-9A23-22B7F2B4DF96}"/>
              </a:ext>
            </a:extLst>
          </p:cNvPr>
          <p:cNvSpPr txBox="1"/>
          <p:nvPr/>
        </p:nvSpPr>
        <p:spPr>
          <a:xfrm>
            <a:off x="6349450" y="3629231"/>
            <a:ext cx="673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Sensors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6C5B82-6382-432D-A49E-E5A7DBDDA526}"/>
              </a:ext>
            </a:extLst>
          </p:cNvPr>
          <p:cNvSpPr txBox="1"/>
          <p:nvPr/>
        </p:nvSpPr>
        <p:spPr>
          <a:xfrm>
            <a:off x="3112125" y="4363524"/>
            <a:ext cx="2778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haroni" panose="02010803020104030203" pitchFamily="2" charset="-79"/>
                <a:cs typeface="Aharoni" panose="02010803020104030203" pitchFamily="2" charset="-79"/>
              </a:rPr>
              <a:t>Open Architecture     Secured Connectivity    API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CA7075B-5E91-4D7A-9009-031EEFAB14C7}"/>
              </a:ext>
            </a:extLst>
          </p:cNvPr>
          <p:cNvSpPr/>
          <p:nvPr/>
        </p:nvSpPr>
        <p:spPr>
          <a:xfrm>
            <a:off x="2755293" y="5018655"/>
            <a:ext cx="587720" cy="351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Lot Lighting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B2969FC-261C-44D4-989C-39395542C815}"/>
              </a:ext>
            </a:extLst>
          </p:cNvPr>
          <p:cNvSpPr/>
          <p:nvPr/>
        </p:nvSpPr>
        <p:spPr>
          <a:xfrm>
            <a:off x="3420533" y="5023799"/>
            <a:ext cx="587006" cy="351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Unit Security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8E8E8C7-5374-44BD-88BD-F0953C278311}"/>
              </a:ext>
            </a:extLst>
          </p:cNvPr>
          <p:cNvSpPr/>
          <p:nvPr/>
        </p:nvSpPr>
        <p:spPr>
          <a:xfrm>
            <a:off x="4078323" y="5023799"/>
            <a:ext cx="617411" cy="351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AI Software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CF9F4F6-D98B-40AE-B64D-2D6E0D8F40CF}"/>
              </a:ext>
            </a:extLst>
          </p:cNvPr>
          <p:cNvSpPr/>
          <p:nvPr/>
        </p:nvSpPr>
        <p:spPr>
          <a:xfrm>
            <a:off x="4783873" y="5008989"/>
            <a:ext cx="617411" cy="351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</a:p>
          <a:p>
            <a:pPr algn="ctr"/>
            <a:r>
              <a:rPr lang="en-US" sz="825" b="1" dirty="0"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010CB6D-0349-4CA6-A6F1-852D9F50235E}"/>
              </a:ext>
            </a:extLst>
          </p:cNvPr>
          <p:cNvSpPr/>
          <p:nvPr/>
        </p:nvSpPr>
        <p:spPr>
          <a:xfrm>
            <a:off x="5461311" y="5016055"/>
            <a:ext cx="565924" cy="3514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latin typeface="Arial" panose="020B0604020202020204" pitchFamily="34" charset="0"/>
                <a:cs typeface="Arial" panose="020B0604020202020204" pitchFamily="34" charset="0"/>
              </a:rPr>
              <a:t>Security End Points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68B8A9C-F9C9-4611-ACCC-EC5EEA05CBCC}"/>
              </a:ext>
            </a:extLst>
          </p:cNvPr>
          <p:cNvCxnSpPr>
            <a:cxnSpLocks/>
          </p:cNvCxnSpPr>
          <p:nvPr/>
        </p:nvCxnSpPr>
        <p:spPr>
          <a:xfrm>
            <a:off x="3203188" y="4770995"/>
            <a:ext cx="251964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Arrow: Down 75">
            <a:extLst>
              <a:ext uri="{FF2B5EF4-FFF2-40B4-BE49-F238E27FC236}">
                <a16:creationId xmlns:a16="http://schemas.microsoft.com/office/drawing/2014/main" id="{719041E9-BD5B-4FC2-A341-29EFD540A0CF}"/>
              </a:ext>
            </a:extLst>
          </p:cNvPr>
          <p:cNvSpPr/>
          <p:nvPr/>
        </p:nvSpPr>
        <p:spPr>
          <a:xfrm>
            <a:off x="3203188" y="4770994"/>
            <a:ext cx="34289" cy="199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Arrow: Down 76">
            <a:extLst>
              <a:ext uri="{FF2B5EF4-FFF2-40B4-BE49-F238E27FC236}">
                <a16:creationId xmlns:a16="http://schemas.microsoft.com/office/drawing/2014/main" id="{99C74111-A327-4ABE-827B-11AE0A655FC5}"/>
              </a:ext>
            </a:extLst>
          </p:cNvPr>
          <p:cNvSpPr/>
          <p:nvPr/>
        </p:nvSpPr>
        <p:spPr>
          <a:xfrm>
            <a:off x="3755174" y="4770994"/>
            <a:ext cx="34289" cy="237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Arrow: Down 78">
            <a:extLst>
              <a:ext uri="{FF2B5EF4-FFF2-40B4-BE49-F238E27FC236}">
                <a16:creationId xmlns:a16="http://schemas.microsoft.com/office/drawing/2014/main" id="{84365085-7D52-4AC0-8404-D13EA725A8B1}"/>
              </a:ext>
            </a:extLst>
          </p:cNvPr>
          <p:cNvSpPr/>
          <p:nvPr/>
        </p:nvSpPr>
        <p:spPr>
          <a:xfrm>
            <a:off x="4340190" y="4770994"/>
            <a:ext cx="34289" cy="2379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Arrow: Down 79">
            <a:extLst>
              <a:ext uri="{FF2B5EF4-FFF2-40B4-BE49-F238E27FC236}">
                <a16:creationId xmlns:a16="http://schemas.microsoft.com/office/drawing/2014/main" id="{5230C417-600B-462E-A7E6-30C13C42EC90}"/>
              </a:ext>
            </a:extLst>
          </p:cNvPr>
          <p:cNvSpPr/>
          <p:nvPr/>
        </p:nvSpPr>
        <p:spPr>
          <a:xfrm>
            <a:off x="5040352" y="4785806"/>
            <a:ext cx="34289" cy="223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Arrow: Down 80">
            <a:extLst>
              <a:ext uri="{FF2B5EF4-FFF2-40B4-BE49-F238E27FC236}">
                <a16:creationId xmlns:a16="http://schemas.microsoft.com/office/drawing/2014/main" id="{356A491B-2FD2-4FEA-947C-319EFD12ADCC}"/>
              </a:ext>
            </a:extLst>
          </p:cNvPr>
          <p:cNvSpPr/>
          <p:nvPr/>
        </p:nvSpPr>
        <p:spPr>
          <a:xfrm>
            <a:off x="5722837" y="4756184"/>
            <a:ext cx="34289" cy="199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6A68D719-8F99-49F2-A063-1C2FF8DCA924}"/>
              </a:ext>
            </a:extLst>
          </p:cNvPr>
          <p:cNvSpPr/>
          <p:nvPr/>
        </p:nvSpPr>
        <p:spPr>
          <a:xfrm>
            <a:off x="3973250" y="4556464"/>
            <a:ext cx="34289" cy="199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BDCE6657-EE0E-4D60-A83D-92C5EF3B60FF}"/>
              </a:ext>
            </a:extLst>
          </p:cNvPr>
          <p:cNvSpPr/>
          <p:nvPr/>
        </p:nvSpPr>
        <p:spPr>
          <a:xfrm>
            <a:off x="4672361" y="4585734"/>
            <a:ext cx="34289" cy="170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8C1DE62A-9B16-4771-BDC3-6FF0D6A69E6C}"/>
              </a:ext>
            </a:extLst>
          </p:cNvPr>
          <p:cNvSpPr/>
          <p:nvPr/>
        </p:nvSpPr>
        <p:spPr>
          <a:xfrm>
            <a:off x="5371472" y="4593761"/>
            <a:ext cx="34289" cy="162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5D165A6-7EE3-435F-96D6-726873D1657F}"/>
              </a:ext>
            </a:extLst>
          </p:cNvPr>
          <p:cNvCxnSpPr>
            <a:cxnSpLocks/>
          </p:cNvCxnSpPr>
          <p:nvPr/>
        </p:nvCxnSpPr>
        <p:spPr>
          <a:xfrm>
            <a:off x="3089631" y="3255834"/>
            <a:ext cx="401806" cy="321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49A203-1F07-42F8-9353-A87A6AB17B49}"/>
              </a:ext>
            </a:extLst>
          </p:cNvPr>
          <p:cNvCxnSpPr>
            <a:cxnSpLocks/>
          </p:cNvCxnSpPr>
          <p:nvPr/>
        </p:nvCxnSpPr>
        <p:spPr>
          <a:xfrm>
            <a:off x="3125955" y="4121415"/>
            <a:ext cx="4030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BCBF9B6-061E-498D-AE8E-5CD32B2832C9}"/>
              </a:ext>
            </a:extLst>
          </p:cNvPr>
          <p:cNvCxnSpPr/>
          <p:nvPr/>
        </p:nvCxnSpPr>
        <p:spPr>
          <a:xfrm>
            <a:off x="5616899" y="4121415"/>
            <a:ext cx="2040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345D1E9-4870-4A20-94AD-B7A6694BC5E8}"/>
              </a:ext>
            </a:extLst>
          </p:cNvPr>
          <p:cNvCxnSpPr>
            <a:cxnSpLocks/>
          </p:cNvCxnSpPr>
          <p:nvPr/>
        </p:nvCxnSpPr>
        <p:spPr>
          <a:xfrm flipH="1" flipV="1">
            <a:off x="5563749" y="2602766"/>
            <a:ext cx="290642" cy="203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row: Down 67">
            <a:extLst>
              <a:ext uri="{FF2B5EF4-FFF2-40B4-BE49-F238E27FC236}">
                <a16:creationId xmlns:a16="http://schemas.microsoft.com/office/drawing/2014/main" id="{90FCB13F-0E92-4073-993D-43805B430D08}"/>
              </a:ext>
            </a:extLst>
          </p:cNvPr>
          <p:cNvSpPr/>
          <p:nvPr/>
        </p:nvSpPr>
        <p:spPr>
          <a:xfrm>
            <a:off x="4369885" y="3016936"/>
            <a:ext cx="34289" cy="34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EA7DD3-4513-49F3-B66E-B48EB9D05940}"/>
              </a:ext>
            </a:extLst>
          </p:cNvPr>
          <p:cNvCxnSpPr/>
          <p:nvPr/>
        </p:nvCxnSpPr>
        <p:spPr>
          <a:xfrm>
            <a:off x="4363655" y="3248482"/>
            <a:ext cx="0" cy="163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loud 86">
            <a:extLst>
              <a:ext uri="{FF2B5EF4-FFF2-40B4-BE49-F238E27FC236}">
                <a16:creationId xmlns:a16="http://schemas.microsoft.com/office/drawing/2014/main" id="{3F71F429-C6DB-48D9-9E0B-15ECBAC80C0B}"/>
              </a:ext>
            </a:extLst>
          </p:cNvPr>
          <p:cNvSpPr/>
          <p:nvPr/>
        </p:nvSpPr>
        <p:spPr>
          <a:xfrm>
            <a:off x="4029218" y="1849012"/>
            <a:ext cx="769435" cy="292720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dirty="0"/>
              <a:t>Internet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6FF1D4F-FB26-4286-B2B9-1C6144853A39}"/>
              </a:ext>
            </a:extLst>
          </p:cNvPr>
          <p:cNvCxnSpPr>
            <a:endCxn id="87" idx="2"/>
          </p:cNvCxnSpPr>
          <p:nvPr/>
        </p:nvCxnSpPr>
        <p:spPr>
          <a:xfrm>
            <a:off x="3538788" y="1738588"/>
            <a:ext cx="492816" cy="2567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F808E16-7427-41E3-9FF4-AA1439DFE835}"/>
              </a:ext>
            </a:extLst>
          </p:cNvPr>
          <p:cNvCxnSpPr>
            <a:stCxn id="87" idx="1"/>
            <a:endCxn id="7" idx="0"/>
          </p:cNvCxnSpPr>
          <p:nvPr/>
        </p:nvCxnSpPr>
        <p:spPr>
          <a:xfrm>
            <a:off x="4413936" y="2141420"/>
            <a:ext cx="57400" cy="1149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FBAF144C-22A0-4116-A8C8-0CD44C95E386}"/>
              </a:ext>
            </a:extLst>
          </p:cNvPr>
          <p:cNvCxnSpPr>
            <a:endCxn id="87" idx="0"/>
          </p:cNvCxnSpPr>
          <p:nvPr/>
        </p:nvCxnSpPr>
        <p:spPr>
          <a:xfrm flipH="1">
            <a:off x="4798652" y="1758174"/>
            <a:ext cx="185943" cy="116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864BA53D-DB70-4191-B27C-4745A72CD787}"/>
              </a:ext>
            </a:extLst>
          </p:cNvPr>
          <p:cNvSpPr/>
          <p:nvPr/>
        </p:nvSpPr>
        <p:spPr>
          <a:xfrm>
            <a:off x="3722809" y="2471930"/>
            <a:ext cx="1483991" cy="201938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Enterprise Tier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627778C-37E4-4FEC-8070-14BCD32605F3}"/>
              </a:ext>
            </a:extLst>
          </p:cNvPr>
          <p:cNvSpPr/>
          <p:nvPr/>
        </p:nvSpPr>
        <p:spPr>
          <a:xfrm>
            <a:off x="3711262" y="2686566"/>
            <a:ext cx="1495538" cy="1577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schemeClr val="bg1"/>
                </a:solidFill>
              </a:rPr>
              <a:t>Deployment Tier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9ADA237-F5B2-458E-9A77-AD4B3CA8F27D}"/>
              </a:ext>
            </a:extLst>
          </p:cNvPr>
          <p:cNvCxnSpPr>
            <a:cxnSpLocks/>
          </p:cNvCxnSpPr>
          <p:nvPr/>
        </p:nvCxnSpPr>
        <p:spPr>
          <a:xfrm flipH="1">
            <a:off x="4347954" y="2802871"/>
            <a:ext cx="21931" cy="20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50A83D8E-A451-48C8-A700-8DBAB7061938}"/>
              </a:ext>
            </a:extLst>
          </p:cNvPr>
          <p:cNvSpPr txBox="1"/>
          <p:nvPr/>
        </p:nvSpPr>
        <p:spPr>
          <a:xfrm rot="5400000">
            <a:off x="5030403" y="3726736"/>
            <a:ext cx="814762" cy="219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25" dirty="0"/>
              <a:t>Web services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76836F-3338-4176-B8D1-F3AD87D9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853" y="433152"/>
            <a:ext cx="4971786" cy="635000"/>
          </a:xfrm>
        </p:spPr>
        <p:txBody>
          <a:bodyPr/>
          <a:lstStyle/>
          <a:p>
            <a:r>
              <a:rPr lang="en-US" dirty="0"/>
              <a:t>Veterans Villa IoT</a:t>
            </a:r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B38A9D14-8F24-49E9-B221-453839B82B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8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563321"/>
            <a:ext cx="463486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55" dirty="0"/>
              <a:t>WHAT</a:t>
            </a:r>
            <a:r>
              <a:rPr sz="3400" spc="5" dirty="0"/>
              <a:t> </a:t>
            </a:r>
            <a:r>
              <a:rPr sz="3400" spc="-5" dirty="0"/>
              <a:t>IS</a:t>
            </a:r>
            <a:r>
              <a:rPr sz="3400" spc="-15" dirty="0"/>
              <a:t> </a:t>
            </a:r>
            <a:r>
              <a:rPr sz="3400" spc="-5" dirty="0"/>
              <a:t>DIS </a:t>
            </a:r>
            <a:r>
              <a:rPr sz="3400" spc="-10" dirty="0"/>
              <a:t>MIDDLEWARE?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917244" y="1201468"/>
            <a:ext cx="7385684" cy="4456861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sz="2000" b="1" spc="-1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Distributed</a:t>
            </a:r>
            <a:r>
              <a:rPr sz="2000" b="1" spc="-15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Asset</a:t>
            </a:r>
            <a:r>
              <a:rPr sz="2000" b="1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M</a:t>
            </a:r>
            <a:r>
              <a:rPr sz="2000" b="1" spc="5" dirty="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n</a:t>
            </a:r>
            <a:r>
              <a:rPr sz="2000" b="1" spc="5" dirty="0">
                <a:solidFill>
                  <a:srgbClr val="2F2F2F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geme</a:t>
            </a:r>
            <a:r>
              <a:rPr sz="2000" b="1" spc="-10" dirty="0">
                <a:solidFill>
                  <a:srgbClr val="2F2F2F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t</a:t>
            </a:r>
            <a:r>
              <a:rPr sz="2000" b="1" spc="-4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S</a:t>
            </a:r>
            <a:r>
              <a:rPr sz="2000" b="1" spc="5" dirty="0">
                <a:solidFill>
                  <a:srgbClr val="2F2F2F"/>
                </a:solidFill>
                <a:latin typeface="Times New Roman"/>
                <a:cs typeface="Times New Roman"/>
              </a:rPr>
              <a:t>y</a:t>
            </a:r>
            <a:r>
              <a:rPr sz="2000" b="1" dirty="0">
                <a:solidFill>
                  <a:srgbClr val="2F2F2F"/>
                </a:solidFill>
                <a:latin typeface="Times New Roman"/>
                <a:cs typeface="Times New Roman"/>
              </a:rPr>
              <a:t>stem:</a:t>
            </a:r>
            <a:endParaRPr sz="2000" dirty="0">
              <a:latin typeface="Times New Roman"/>
              <a:cs typeface="Times New Roman"/>
            </a:endParaRPr>
          </a:p>
          <a:p>
            <a:pPr marL="606425" indent="-274320">
              <a:lnSpc>
                <a:spcPct val="100000"/>
              </a:lnSpc>
              <a:spcBef>
                <a:spcPts val="730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Secures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handling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content,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data,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executable</a:t>
            </a:r>
            <a:r>
              <a:rPr sz="1800" spc="-3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assets</a:t>
            </a:r>
            <a:endParaRPr sz="1800" dirty="0">
              <a:latin typeface="Times New Roman"/>
              <a:cs typeface="Times New Roman"/>
            </a:endParaRPr>
          </a:p>
          <a:p>
            <a:pPr marL="606425" indent="-274320">
              <a:lnSpc>
                <a:spcPct val="100000"/>
              </a:lnSpc>
              <a:spcBef>
                <a:spcPts val="5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Proprietary</a:t>
            </a:r>
            <a:r>
              <a:rPr sz="1800" spc="-4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Virtual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Private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Network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(VPN)</a:t>
            </a:r>
            <a:r>
              <a:rPr sz="1800" spc="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uses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 Internet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as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the backbone</a:t>
            </a:r>
            <a:endParaRPr sz="1800" dirty="0">
              <a:latin typeface="Times New Roman"/>
              <a:cs typeface="Times New Roman"/>
            </a:endParaRPr>
          </a:p>
          <a:p>
            <a:pPr marL="606425" marR="555625" indent="-274320">
              <a:lnSpc>
                <a:spcPct val="80000"/>
              </a:lnSpc>
              <a:spcBef>
                <a:spcPts val="430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Users subscribe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for access to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DIS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and the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DIS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server authorizes and </a:t>
            </a:r>
            <a:r>
              <a:rPr sz="1800" spc="-43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controls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that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access</a:t>
            </a:r>
            <a:endParaRPr sz="1800" dirty="0">
              <a:latin typeface="Times New Roman"/>
              <a:cs typeface="Times New Roman"/>
            </a:endParaRPr>
          </a:p>
          <a:p>
            <a:pPr marL="606425" marR="360045" indent="-274320">
              <a:lnSpc>
                <a:spcPct val="80000"/>
              </a:lnSpc>
              <a:spcBef>
                <a:spcPts val="430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Addresses</a:t>
            </a:r>
            <a:r>
              <a:rPr sz="1800" spc="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Internet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interruptions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by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intelligent</a:t>
            </a:r>
            <a:r>
              <a:rPr sz="1800" spc="-2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deployment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assets</a:t>
            </a:r>
            <a:r>
              <a:rPr sz="1800" spc="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to </a:t>
            </a:r>
            <a:r>
              <a:rPr sz="1800" spc="-43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Edge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servers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hierarchical</a:t>
            </a:r>
            <a:r>
              <a:rPr sz="1800" spc="-4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store/forward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between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intelligent</a:t>
            </a:r>
            <a:r>
              <a:rPr sz="1800" spc="-3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nodes</a:t>
            </a:r>
            <a:endParaRPr sz="1800" dirty="0">
              <a:latin typeface="Times New Roman"/>
              <a:cs typeface="Times New Roman"/>
            </a:endParaRPr>
          </a:p>
          <a:p>
            <a:pPr marL="606425" indent="-274320">
              <a:lnSpc>
                <a:spcPts val="1945"/>
              </a:lnSpc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Increases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up-time through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asset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 peering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using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 deployment</a:t>
            </a:r>
            <a:r>
              <a:rPr sz="1800" spc="-2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redundant</a:t>
            </a:r>
            <a:endParaRPr sz="1800" dirty="0">
              <a:latin typeface="Times New Roman"/>
              <a:cs typeface="Times New Roman"/>
            </a:endParaRPr>
          </a:p>
          <a:p>
            <a:pPr marL="606425">
              <a:lnSpc>
                <a:spcPts val="1945"/>
              </a:lnSpc>
            </a:pP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server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nodes to the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edge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Internet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 the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form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Edge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Servers</a:t>
            </a:r>
            <a:endParaRPr sz="1800" dirty="0">
              <a:latin typeface="Times New Roman"/>
              <a:cs typeface="Times New Roman"/>
            </a:endParaRPr>
          </a:p>
          <a:p>
            <a:pPr marL="606425" indent="-274320">
              <a:lnSpc>
                <a:spcPct val="100000"/>
              </a:lnSpc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Single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point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control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to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define</a:t>
            </a:r>
            <a:r>
              <a:rPr sz="1800" spc="-2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manage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the</a:t>
            </a:r>
            <a:r>
              <a:rPr sz="1800" spc="-4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VPN</a:t>
            </a:r>
            <a:endParaRPr sz="1800" dirty="0">
              <a:latin typeface="Times New Roman"/>
              <a:cs typeface="Times New Roman"/>
            </a:endParaRPr>
          </a:p>
          <a:p>
            <a:pPr marL="606425" marR="302260" indent="-274320">
              <a:lnSpc>
                <a:spcPct val="80000"/>
              </a:lnSpc>
              <a:spcBef>
                <a:spcPts val="434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Can break-down and encapsulate existing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software without the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need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to </a:t>
            </a:r>
            <a:r>
              <a:rPr sz="1800" spc="-43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modify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current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code</a:t>
            </a:r>
            <a:endParaRPr sz="1800" dirty="0">
              <a:latin typeface="Times New Roman"/>
              <a:cs typeface="Times New Roman"/>
            </a:endParaRPr>
          </a:p>
          <a:p>
            <a:pPr marL="606425" marR="23495" indent="-274320">
              <a:lnSpc>
                <a:spcPct val="80000"/>
              </a:lnSpc>
              <a:spcBef>
                <a:spcPts val="430"/>
              </a:spcBef>
              <a:buClr>
                <a:srgbClr val="AC0000"/>
              </a:buClr>
              <a:buFont typeface="Wingdings"/>
              <a:buChar char=""/>
              <a:tabLst>
                <a:tab pos="606425" algn="l"/>
                <a:tab pos="607060" algn="l"/>
              </a:tabLst>
            </a:pP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Powerful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integration platform capable of 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accommodating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legacy software </a:t>
            </a:r>
            <a:r>
              <a:rPr sz="1800" spc="-43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and</a:t>
            </a:r>
            <a:r>
              <a:rPr sz="1800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integration</a:t>
            </a:r>
            <a:r>
              <a:rPr sz="1800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of</a:t>
            </a:r>
            <a:r>
              <a:rPr sz="1800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F2F2F"/>
                </a:solidFill>
                <a:latin typeface="Times New Roman"/>
                <a:cs typeface="Times New Roman"/>
              </a:rPr>
              <a:t>new development</a:t>
            </a:r>
            <a:endParaRPr sz="1800" dirty="0">
              <a:latin typeface="Times New Roman"/>
              <a:cs typeface="Times New Roman"/>
            </a:endParaRPr>
          </a:p>
          <a:p>
            <a:pPr marL="1493520" marR="402590" indent="-1062355">
              <a:lnSpc>
                <a:spcPct val="80000"/>
              </a:lnSpc>
              <a:spcBef>
                <a:spcPts val="1195"/>
              </a:spcBef>
            </a:pP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Addresses</a:t>
            </a:r>
            <a:r>
              <a:rPr sz="2000" b="1" i="1" spc="-4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Extended</a:t>
            </a:r>
            <a:r>
              <a:rPr sz="2000" b="1" i="1" spc="-1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Geographical</a:t>
            </a:r>
            <a:r>
              <a:rPr sz="2000" b="1" i="1" spc="-11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Areas</a:t>
            </a:r>
            <a:r>
              <a:rPr sz="2000" b="1" i="1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–</a:t>
            </a:r>
            <a:r>
              <a:rPr sz="2000" b="1" i="1" spc="-4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spc="-30" dirty="0">
                <a:solidFill>
                  <a:srgbClr val="2F2F2F"/>
                </a:solidFill>
                <a:latin typeface="Times New Roman"/>
                <a:cs typeface="Times New Roman"/>
              </a:rPr>
              <a:t>Works</a:t>
            </a:r>
            <a:r>
              <a:rPr sz="2000" b="1" i="1" spc="-3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In</a:t>
            </a:r>
            <a:r>
              <a:rPr sz="2000" b="1" i="1" spc="-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Strong</a:t>
            </a:r>
            <a:r>
              <a:rPr sz="2000" b="1" i="1" spc="-2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spc="-95" dirty="0">
                <a:solidFill>
                  <a:srgbClr val="2F2F2F"/>
                </a:solidFill>
                <a:latin typeface="Times New Roman"/>
                <a:cs typeface="Times New Roman"/>
              </a:rPr>
              <a:t>To </a:t>
            </a:r>
            <a:r>
              <a:rPr sz="2000" b="1" i="1" spc="-484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2F2F2F"/>
                </a:solidFill>
                <a:latin typeface="Times New Roman"/>
                <a:cs typeface="Times New Roman"/>
              </a:rPr>
              <a:t>Relatively</a:t>
            </a:r>
            <a:r>
              <a:rPr sz="2000" b="1" i="1" spc="-10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Fragile</a:t>
            </a:r>
            <a:r>
              <a:rPr sz="2000" b="1" i="1" spc="-2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2F2F2F"/>
                </a:solidFill>
                <a:latin typeface="Times New Roman"/>
                <a:cs typeface="Times New Roman"/>
              </a:rPr>
              <a:t>Internet</a:t>
            </a:r>
            <a:r>
              <a:rPr sz="2000" b="1" i="1" spc="-45" dirty="0">
                <a:solidFill>
                  <a:srgbClr val="2F2F2F"/>
                </a:solidFill>
                <a:latin typeface="Times New Roman"/>
                <a:cs typeface="Times New Roman"/>
              </a:rPr>
              <a:t> </a:t>
            </a:r>
            <a:r>
              <a:rPr sz="2000" b="1" i="1" spc="-5" dirty="0">
                <a:solidFill>
                  <a:srgbClr val="2F2F2F"/>
                </a:solidFill>
                <a:latin typeface="Times New Roman"/>
                <a:cs typeface="Times New Roman"/>
              </a:rPr>
              <a:t>Infrastructur</a:t>
            </a:r>
            <a:r>
              <a:rPr sz="1900" b="1" i="1" spc="-5" dirty="0">
                <a:solidFill>
                  <a:srgbClr val="2F2F2F"/>
                </a:solidFill>
                <a:latin typeface="Times New Roman"/>
                <a:cs typeface="Times New Roman"/>
              </a:rPr>
              <a:t>es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4630-8090-4CE4-BB98-C8BF7BE0488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624281"/>
            <a:ext cx="67341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</a:t>
            </a:r>
            <a:r>
              <a:rPr spc="-15" dirty="0"/>
              <a:t> </a:t>
            </a:r>
            <a:r>
              <a:rPr spc="-5" dirty="0"/>
              <a:t>BENEFITS</a:t>
            </a:r>
            <a:r>
              <a:rPr spc="15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DIS</a:t>
            </a:r>
            <a:r>
              <a:rPr spc="-10" dirty="0"/>
              <a:t> </a:t>
            </a:r>
            <a:r>
              <a:rPr spc="-5" dirty="0"/>
              <a:t>MIDDLEWARE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40435" y="1273810"/>
            <a:ext cx="7463129" cy="4445319"/>
          </a:xfrm>
          <a:prstGeom prst="rect">
            <a:avLst/>
          </a:prstGeom>
        </p:spPr>
        <p:txBody>
          <a:bodyPr vert="horz" wrap="square" lIns="0" tIns="376428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315"/>
              </a:spcBef>
            </a:pPr>
            <a:r>
              <a:rPr spc="-5" dirty="0"/>
              <a:t>DIS </a:t>
            </a:r>
            <a:r>
              <a:rPr spc="-10" dirty="0"/>
              <a:t>Middleware</a:t>
            </a:r>
            <a:r>
              <a:rPr dirty="0"/>
              <a:t> </a:t>
            </a:r>
            <a:r>
              <a:rPr spc="-5" dirty="0"/>
              <a:t>Solves</a:t>
            </a:r>
            <a:r>
              <a:rPr spc="-10" dirty="0"/>
              <a:t> </a:t>
            </a:r>
            <a:r>
              <a:rPr dirty="0"/>
              <a:t>Many Challenges:</a:t>
            </a:r>
          </a:p>
          <a:p>
            <a:pPr marL="682625" indent="-274320">
              <a:lnSpc>
                <a:spcPct val="100000"/>
              </a:lnSpc>
              <a:spcBef>
                <a:spcPts val="1115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High service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level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is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guaranteed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Full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application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integrity</a:t>
            </a:r>
            <a:r>
              <a:rPr sz="2200" b="0" spc="1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and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instant</a:t>
            </a:r>
            <a:r>
              <a:rPr sz="2200" b="0" spc="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availability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Full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Scalability</a:t>
            </a:r>
            <a:r>
              <a:rPr sz="2200" b="0" spc="2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–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distribution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10" dirty="0">
                <a:latin typeface="Times New Roman"/>
                <a:cs typeface="Times New Roman"/>
              </a:rPr>
              <a:t>among</a:t>
            </a:r>
            <a:r>
              <a:rPr sz="2200" b="0" spc="2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active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elements</a:t>
            </a:r>
            <a:r>
              <a:rPr sz="2200" b="0" spc="3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over</a:t>
            </a:r>
            <a:endParaRPr sz="2200" dirty="0">
              <a:latin typeface="Times New Roman"/>
              <a:cs typeface="Times New Roman"/>
            </a:endParaRPr>
          </a:p>
          <a:p>
            <a:pPr marL="682625">
              <a:lnSpc>
                <a:spcPct val="100000"/>
              </a:lnSpc>
            </a:pPr>
            <a:r>
              <a:rPr sz="2200" b="0" spc="-5" dirty="0">
                <a:latin typeface="Times New Roman"/>
                <a:cs typeface="Times New Roman"/>
              </a:rPr>
              <a:t>the</a:t>
            </a:r>
            <a:r>
              <a:rPr sz="2200" b="0" spc="-2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Network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Service</a:t>
            </a:r>
            <a:r>
              <a:rPr sz="2200" b="0" spc="1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levels</a:t>
            </a:r>
            <a:r>
              <a:rPr sz="2200" b="0" spc="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independent of</a:t>
            </a:r>
            <a:r>
              <a:rPr sz="2200" b="0" spc="15" dirty="0">
                <a:latin typeface="Times New Roman"/>
                <a:cs typeface="Times New Roman"/>
              </a:rPr>
              <a:t> </a:t>
            </a:r>
            <a:r>
              <a:rPr sz="2200" b="0" spc="-20" dirty="0">
                <a:latin typeface="Times New Roman"/>
                <a:cs typeface="Times New Roman"/>
              </a:rPr>
              <a:t>Internet/Web</a:t>
            </a:r>
            <a:r>
              <a:rPr sz="2200" b="0" spc="2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characteristics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25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Any</a:t>
            </a:r>
            <a:r>
              <a:rPr sz="2200" b="0" spc="-10" dirty="0">
                <a:latin typeface="Times New Roman"/>
                <a:cs typeface="Times New Roman"/>
              </a:rPr>
              <a:t> </a:t>
            </a:r>
            <a:r>
              <a:rPr sz="2200" b="0" dirty="0">
                <a:latin typeface="Times New Roman"/>
                <a:cs typeface="Times New Roman"/>
              </a:rPr>
              <a:t>type</a:t>
            </a:r>
            <a:r>
              <a:rPr sz="2200" b="0" spc="-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of</a:t>
            </a:r>
            <a:r>
              <a:rPr sz="2200" b="0" spc="-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device</a:t>
            </a:r>
            <a:r>
              <a:rPr sz="2200" b="0" spc="-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is</a:t>
            </a:r>
            <a:r>
              <a:rPr sz="2200" b="0" spc="-1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served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Hardware</a:t>
            </a:r>
            <a:r>
              <a:rPr sz="2200" b="0" spc="2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compatibility</a:t>
            </a:r>
            <a:r>
              <a:rPr sz="2200" b="0" spc="3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and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data</a:t>
            </a:r>
            <a:r>
              <a:rPr sz="2200" b="0" spc="3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connectivity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addressed</a:t>
            </a:r>
            <a:endParaRPr sz="2200" dirty="0">
              <a:latin typeface="Times New Roman"/>
              <a:cs typeface="Times New Roman"/>
            </a:endParaRPr>
          </a:p>
          <a:p>
            <a:pPr marL="682625" indent="-274320">
              <a:lnSpc>
                <a:spcPct val="100000"/>
              </a:lnSpc>
              <a:spcBef>
                <a:spcPts val="530"/>
              </a:spcBef>
              <a:buClr>
                <a:srgbClr val="AC0000"/>
              </a:buClr>
              <a:buFont typeface="Wingdings"/>
              <a:buChar char=""/>
              <a:tabLst>
                <a:tab pos="683260" algn="l"/>
                <a:tab pos="683895" algn="l"/>
              </a:tabLst>
            </a:pPr>
            <a:r>
              <a:rPr sz="2200" b="0" spc="-5" dirty="0">
                <a:latin typeface="Times New Roman"/>
                <a:cs typeface="Times New Roman"/>
              </a:rPr>
              <a:t>Security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level</a:t>
            </a:r>
            <a:r>
              <a:rPr sz="2200" b="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vastly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improved</a:t>
            </a:r>
            <a:endParaRPr sz="220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8A571-3145-403F-86DE-4DA3D73C8E8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2647</TotalTime>
  <Words>745</Words>
  <Application>Microsoft Macintosh PowerPoint</Application>
  <PresentationFormat>On-screen Show (4:3)</PresentationFormat>
  <Paragraphs>163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Aharoni</vt:lpstr>
      <vt:lpstr>Arial</vt:lpstr>
      <vt:lpstr>Calibri</vt:lpstr>
      <vt:lpstr>Impact</vt:lpstr>
      <vt:lpstr>Modern No. 20</vt:lpstr>
      <vt:lpstr>Times New Roman</vt:lpstr>
      <vt:lpstr>Trebuchet MS</vt:lpstr>
      <vt:lpstr>Wingdings</vt:lpstr>
      <vt:lpstr>Office Theme</vt:lpstr>
      <vt:lpstr>Solar Energy</vt:lpstr>
      <vt:lpstr>Solar Lighting (parking lot)</vt:lpstr>
      <vt:lpstr>Smart Meters</vt:lpstr>
      <vt:lpstr>Electric Charging Stations</vt:lpstr>
      <vt:lpstr>High Tech Apartments</vt:lpstr>
      <vt:lpstr>AdvantEdge - A UNIQUE NEW COMPANY</vt:lpstr>
      <vt:lpstr>Veterans Villa IoT</vt:lpstr>
      <vt:lpstr>WHAT IS DIS MIDDLEWARE?</vt:lpstr>
      <vt:lpstr>THE BENEFITS OF DIS MIDDLEWARE</vt:lpstr>
      <vt:lpstr>WHAT IS e-TXT?</vt:lpstr>
      <vt:lpstr>End-to-End Security</vt:lpstr>
      <vt:lpstr>Investment Opportunity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Op40 – Distributed Internet Services Technology</dc:title>
  <dc:creator>Dennis Altbrandt</dc:creator>
  <cp:lastModifiedBy>sky bur</cp:lastModifiedBy>
  <cp:revision>31</cp:revision>
  <cp:lastPrinted>2021-07-10T20:29:44Z</cp:lastPrinted>
  <dcterms:created xsi:type="dcterms:W3CDTF">2021-04-25T17:50:42Z</dcterms:created>
  <dcterms:modified xsi:type="dcterms:W3CDTF">2021-07-12T16:52:26Z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2021-04-25T00:00:00Z</vt:filetime>
  </property>
</Properties>
</file>