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4" r:id="rId1"/>
  </p:sldMasterIdLst>
  <p:notesMasterIdLst>
    <p:notesMasterId r:id="rId23"/>
  </p:notesMasterIdLst>
  <p:sldIdLst>
    <p:sldId id="277" r:id="rId2"/>
    <p:sldId id="257" r:id="rId3"/>
    <p:sldId id="279" r:id="rId4"/>
    <p:sldId id="280" r:id="rId5"/>
    <p:sldId id="281" r:id="rId6"/>
    <p:sldId id="282" r:id="rId7"/>
    <p:sldId id="283" r:id="rId8"/>
    <p:sldId id="258" r:id="rId9"/>
    <p:sldId id="284" r:id="rId10"/>
    <p:sldId id="259" r:id="rId11"/>
    <p:sldId id="260" r:id="rId12"/>
    <p:sldId id="261" r:id="rId13"/>
    <p:sldId id="262" r:id="rId14"/>
    <p:sldId id="285" r:id="rId15"/>
    <p:sldId id="263" r:id="rId16"/>
    <p:sldId id="286" r:id="rId17"/>
    <p:sldId id="287" r:id="rId18"/>
    <p:sldId id="288" r:id="rId19"/>
    <p:sldId id="289" r:id="rId20"/>
    <p:sldId id="266" r:id="rId21"/>
    <p:sldId id="276" r:id="rId22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3F3F"/>
    <a:srgbClr val="02538A"/>
    <a:srgbClr val="ED22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553" autoAdjust="0"/>
    <p:restoredTop sz="96283" autoAdjust="0"/>
  </p:normalViewPr>
  <p:slideViewPr>
    <p:cSldViewPr snapToGrid="0">
      <p:cViewPr varScale="1">
        <p:scale>
          <a:sx n="102" d="100"/>
          <a:sy n="102" d="100"/>
        </p:scale>
        <p:origin x="288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2114" cy="463212"/>
          </a:xfrm>
          <a:prstGeom prst="rect">
            <a:avLst/>
          </a:prstGeom>
        </p:spPr>
        <p:txBody>
          <a:bodyPr vert="horz" lIns="89849" tIns="44924" rIns="89849" bIns="4492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409" y="0"/>
            <a:ext cx="3012114" cy="463212"/>
          </a:xfrm>
          <a:prstGeom prst="rect">
            <a:avLst/>
          </a:prstGeom>
        </p:spPr>
        <p:txBody>
          <a:bodyPr vert="horz" lIns="89849" tIns="44924" rIns="89849" bIns="44924" rtlCol="0"/>
          <a:lstStyle>
            <a:lvl1pPr algn="r">
              <a:defRPr sz="1200"/>
            </a:lvl1pPr>
          </a:lstStyle>
          <a:p>
            <a:fld id="{B5CC12DC-19F0-46E3-947B-7C051ED777F0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4850" y="1154113"/>
            <a:ext cx="55403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849" tIns="44924" rIns="89849" bIns="4492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386" y="4444333"/>
            <a:ext cx="5561303" cy="3636841"/>
          </a:xfrm>
          <a:prstGeom prst="rect">
            <a:avLst/>
          </a:prstGeom>
        </p:spPr>
        <p:txBody>
          <a:bodyPr vert="horz" lIns="89849" tIns="44924" rIns="89849" bIns="449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863"/>
            <a:ext cx="3012114" cy="463212"/>
          </a:xfrm>
          <a:prstGeom prst="rect">
            <a:avLst/>
          </a:prstGeom>
        </p:spPr>
        <p:txBody>
          <a:bodyPr vert="horz" lIns="89849" tIns="44924" rIns="89849" bIns="4492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409" y="8772863"/>
            <a:ext cx="3012114" cy="463212"/>
          </a:xfrm>
          <a:prstGeom prst="rect">
            <a:avLst/>
          </a:prstGeom>
        </p:spPr>
        <p:txBody>
          <a:bodyPr vert="horz" lIns="89849" tIns="44924" rIns="89849" bIns="44924" rtlCol="0" anchor="b"/>
          <a:lstStyle>
            <a:lvl1pPr algn="r">
              <a:defRPr sz="1200"/>
            </a:lvl1pPr>
          </a:lstStyle>
          <a:p>
            <a:fld id="{B8D55BB7-6BE5-40ED-9406-0614209902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41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22EF5-401E-4EC2-900B-94A58F32F23A}" type="datetime1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D6A4-C1CA-4893-9E61-DE5354444E9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A picture containing diagram&#10;&#10;Description automatically generated">
            <a:extLst>
              <a:ext uri="{FF2B5EF4-FFF2-40B4-BE49-F238E27FC236}">
                <a16:creationId xmlns:a16="http://schemas.microsoft.com/office/drawing/2014/main" id="{04F5D42F-64CE-89D2-EEDE-D8CB5B1950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290" y="5171111"/>
            <a:ext cx="1271019" cy="990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852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FD618-C04F-4FCE-B286-F821A7C86B81}" type="datetime1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D6A4-C1CA-4893-9E61-DE5354444E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405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6576-6F30-4304-8250-D59EDEE32DFC}" type="datetime1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D6A4-C1CA-4893-9E61-DE5354444E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003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B497D-882B-5207-7699-04873688E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AE97B0-C19C-8466-B951-B90F3254C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2848-C9B7-4EC6-ACB0-42F19149F853}" type="datetime1">
              <a:rPr lang="en-US" smtClean="0"/>
              <a:t>11/20/2025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FEA556-0527-6850-EB15-5B81AB580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B450E5-FC55-897C-E8B0-C350F7A96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D6A4-C1CA-4893-9E61-DE5354444E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46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CAD48-5EF9-4430-8537-C00A49151194}" type="datetime1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D6A4-C1CA-4893-9E61-DE5354444E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05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3A98-CD31-444F-BBFC-9F12939178E2}" type="datetime1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D6A4-C1CA-4893-9E61-DE5354444E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429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3D41-3B0A-4DFA-86B7-2D8913A2C7BA}" type="datetime1">
              <a:rPr lang="en-US" smtClean="0"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D6A4-C1CA-4893-9E61-DE5354444E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69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080F6-92E0-448D-B8B8-C09D933C159A}" type="datetime1">
              <a:rPr lang="en-US" smtClean="0"/>
              <a:t>11/20/2025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D6A4-C1CA-4893-9E61-DE5354444E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459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25E14-E96E-4490-A200-973CEE711007}" type="datetime1">
              <a:rPr lang="en-US" smtClean="0"/>
              <a:t>11/20/2025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D6A4-C1CA-4893-9E61-DE5354444E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23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5493F-0657-470F-A9E5-1C0EC5BFDF5C}" type="datetime1">
              <a:rPr lang="en-US" smtClean="0"/>
              <a:t>11/20/2025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D6A4-C1CA-4893-9E61-DE5354444E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95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38B0-CB7C-4012-97FC-7F8A9B6974CD}" type="datetime1">
              <a:rPr lang="en-US" smtClean="0"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D6A4-C1CA-4893-9E61-DE5354444E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424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CF16-B28A-423E-8086-1C7235C4F93D}" type="datetime1">
              <a:rPr lang="en-US" smtClean="0"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D6A4-C1CA-4893-9E61-DE5354444E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645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A00F7-67FC-4852-96BE-00EA698B1DAF}" type="datetime1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Lifestyle with a Purpose www.vvsbc.com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CD6A4-C1CA-4893-9E61-DE5354444E9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A blue rectangle with white clouds&#10;&#10;Description automatically generated with low confidence">
            <a:extLst>
              <a:ext uri="{FF2B5EF4-FFF2-40B4-BE49-F238E27FC236}">
                <a16:creationId xmlns:a16="http://schemas.microsoft.com/office/drawing/2014/main" id="{5B584E90-3241-FC1D-A7F0-FB7BBEED47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37" t="94375" b="598"/>
          <a:stretch/>
        </p:blipFill>
        <p:spPr>
          <a:xfrm>
            <a:off x="-23212" y="6367926"/>
            <a:ext cx="12226787" cy="490400"/>
          </a:xfrm>
          <a:prstGeom prst="rect">
            <a:avLst/>
          </a:prstGeom>
        </p:spPr>
      </p:pic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F75E5C01-D9CE-5BB4-F52E-9A7082B4F83F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290" y="5137149"/>
            <a:ext cx="1271019" cy="99060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365B107-2611-6B0F-C003-F8EF9CF15CD8}"/>
              </a:ext>
            </a:extLst>
          </p:cNvPr>
          <p:cNvSpPr/>
          <p:nvPr userDrawn="1"/>
        </p:nvSpPr>
        <p:spPr>
          <a:xfrm>
            <a:off x="0" y="11249"/>
            <a:ext cx="12192000" cy="6394314"/>
          </a:xfrm>
          <a:prstGeom prst="rect">
            <a:avLst/>
          </a:prstGeom>
          <a:solidFill>
            <a:srgbClr val="0253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253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452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7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Veterans Victory Housing and Small Business Centers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Victory Star Village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Mixed Use Development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Sioux Falls, South Dakota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Internal Development Strategy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November 2025</a:t>
            </a:r>
          </a:p>
          <a:p>
            <a:pPr marL="0" indent="0">
              <a:buNone/>
            </a:pPr>
            <a:endParaRPr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8C2C58AA-252F-341B-03D3-A1E0321B1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Lifestyle with a Purpose www.vvsbc.com </a:t>
            </a:r>
            <a:endParaRPr lang="en-US" dirty="0"/>
          </a:p>
        </p:txBody>
      </p:sp>
      <p:pic>
        <p:nvPicPr>
          <p:cNvPr id="7" name="Picture 6" descr="A red blue and white flag&#10;&#10;AI-generated content may be incorrect.">
            <a:extLst>
              <a:ext uri="{FF2B5EF4-FFF2-40B4-BE49-F238E27FC236}">
                <a16:creationId xmlns:a16="http://schemas.microsoft.com/office/drawing/2014/main" id="{BAB8B496-45FA-3A90-C65F-0D80F385E4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2710" y="1644872"/>
            <a:ext cx="5651089" cy="4351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Unit </a:t>
            </a:r>
            <a:r>
              <a:rPr b="1" dirty="0"/>
              <a:t>Demand Forecast 2025–2030</a:t>
            </a:r>
          </a:p>
        </p:txBody>
      </p:sp>
      <p:pic>
        <p:nvPicPr>
          <p:cNvPr id="3" name="Picture 2" descr="dema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459154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781637-3005-7194-C6B6-6ED6C498E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>
                <a:solidFill>
                  <a:schemeClr val="bg1"/>
                </a:solidFill>
              </a:rPr>
              <a:t>Competitive Gap in Sioux Falls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dirty="0">
                <a:solidFill>
                  <a:schemeClr val="bg1"/>
                </a:solidFill>
              </a:rPr>
              <a:t>Market saturated with luxury units</a:t>
            </a: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b="1" i="1" dirty="0">
                <a:solidFill>
                  <a:schemeClr val="bg1"/>
                </a:solidFill>
              </a:rPr>
              <a:t>Mid-market + veteran-focused segment completely unserved</a:t>
            </a:r>
          </a:p>
          <a:p>
            <a:r>
              <a:rPr b="1" dirty="0">
                <a:solidFill>
                  <a:schemeClr val="bg1"/>
                </a:solidFill>
              </a:rPr>
              <a:t> Opportunity to differentiate through community + mission</a:t>
            </a: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Mixed-use lifestyle campus stands apart from competitors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87416E-5FEB-6AC1-35E6-BC68DA796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/>
              <a:t>Competitive Rent Positioning</a:t>
            </a:r>
          </a:p>
        </p:txBody>
      </p:sp>
      <p:pic>
        <p:nvPicPr>
          <p:cNvPr id="3" name="Picture 2" descr="comp_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47649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1681B9-E26D-F510-108A-5146A6CCF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/>
              <a:t>Veteran Service Gap – Market Unmet Need</a:t>
            </a:r>
          </a:p>
        </p:txBody>
      </p:sp>
      <p:pic>
        <p:nvPicPr>
          <p:cNvPr id="3" name="Picture 2" descr="vet_ga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491524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79B9B1-087E-B6E2-DF96-288B8EDB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>
                <a:solidFill>
                  <a:schemeClr val="bg1"/>
                </a:solidFill>
              </a:rPr>
              <a:t>Veteran-Focused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dirty="0">
                <a:solidFill>
                  <a:schemeClr val="bg1"/>
                </a:solidFill>
              </a:rPr>
              <a:t>Sioux Falls veterans: ~9,380</a:t>
            </a:r>
          </a:p>
          <a:p>
            <a:r>
              <a:rPr dirty="0">
                <a:solidFill>
                  <a:schemeClr val="bg1"/>
                </a:solidFill>
              </a:rPr>
              <a:t> ~19% face housing cost burdens</a:t>
            </a:r>
          </a:p>
          <a:p>
            <a:r>
              <a:rPr dirty="0">
                <a:solidFill>
                  <a:schemeClr val="bg1"/>
                </a:solidFill>
              </a:rPr>
              <a:t> Local veteran projects (VCP) show momentum</a:t>
            </a:r>
          </a:p>
          <a:p>
            <a:r>
              <a:rPr dirty="0">
                <a:solidFill>
                  <a:schemeClr val="bg1"/>
                </a:solidFill>
              </a:rPr>
              <a:t> No market-rate veteran-specific community → Opportunity!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234A62-FE5D-0260-B9BC-638B94021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>
                <a:solidFill>
                  <a:schemeClr val="bg1"/>
                </a:solidFill>
              </a:rPr>
              <a:t>Victory Star Village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dirty="0">
                <a:solidFill>
                  <a:schemeClr val="bg1"/>
                </a:solidFill>
              </a:rPr>
              <a:t>120-unit mid-market apartment community</a:t>
            </a:r>
          </a:p>
          <a:p>
            <a:r>
              <a:rPr dirty="0">
                <a:solidFill>
                  <a:schemeClr val="bg1"/>
                </a:solidFill>
              </a:rPr>
              <a:t> Veteran business center &amp; co-working hub</a:t>
            </a:r>
          </a:p>
          <a:p>
            <a:r>
              <a:rPr dirty="0">
                <a:solidFill>
                  <a:schemeClr val="bg1"/>
                </a:solidFill>
              </a:rPr>
              <a:t> Community retail pavilion</a:t>
            </a:r>
          </a:p>
          <a:p>
            <a:r>
              <a:rPr dirty="0">
                <a:solidFill>
                  <a:schemeClr val="bg1"/>
                </a:solidFill>
              </a:rPr>
              <a:t> Mission-driven amenities and programming</a:t>
            </a: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Located in federally designated Opportunity Zone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83DE6D-965C-5139-062D-5A60F8016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>
                <a:solidFill>
                  <a:schemeClr val="bg1"/>
                </a:solidFill>
              </a:rPr>
              <a:t>Concept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Residential:</a:t>
            </a:r>
          </a:p>
          <a:p>
            <a:r>
              <a:rPr dirty="0">
                <a:solidFill>
                  <a:schemeClr val="bg1"/>
                </a:solidFill>
              </a:rPr>
              <a:t> 80–120 units, rents $950–$1,350</a:t>
            </a:r>
          </a:p>
          <a:p>
            <a:r>
              <a:rPr lang="en-US" dirty="0">
                <a:solidFill>
                  <a:schemeClr val="bg1"/>
                </a:solidFill>
              </a:rPr>
              <a:t> State of the art technology along with Green design focus</a:t>
            </a:r>
          </a:p>
          <a:p>
            <a:endParaRPr dirty="0">
              <a:solidFill>
                <a:schemeClr val="bg1"/>
              </a:solidFill>
            </a:endParaRPr>
          </a:p>
          <a:p>
            <a:r>
              <a:rPr dirty="0">
                <a:solidFill>
                  <a:schemeClr val="bg1"/>
                </a:solidFill>
              </a:rPr>
              <a:t>Business &amp; Retail:</a:t>
            </a:r>
          </a:p>
          <a:p>
            <a:r>
              <a:rPr dirty="0">
                <a:solidFill>
                  <a:schemeClr val="bg1"/>
                </a:solidFill>
              </a:rPr>
              <a:t> 8–10k sq ft co-working + veteran retail</a:t>
            </a:r>
          </a:p>
          <a:p>
            <a:r>
              <a:rPr dirty="0">
                <a:solidFill>
                  <a:schemeClr val="bg1"/>
                </a:solidFill>
              </a:rPr>
              <a:t> Partners: VA, nonprofits, incubators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FD4668-263C-5279-B7B7-BF1B4178A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>
                <a:solidFill>
                  <a:schemeClr val="bg1"/>
                </a:solidFill>
              </a:rPr>
              <a:t>Community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dirty="0">
                <a:solidFill>
                  <a:schemeClr val="bg1"/>
                </a:solidFill>
              </a:rPr>
              <a:t>Supports workforce housing goals</a:t>
            </a:r>
          </a:p>
          <a:p>
            <a:r>
              <a:rPr dirty="0">
                <a:solidFill>
                  <a:schemeClr val="bg1"/>
                </a:solidFill>
              </a:rPr>
              <a:t> Promotes veteran entrepreneurship</a:t>
            </a: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Aligns with city growth goals</a:t>
            </a:r>
          </a:p>
          <a:p>
            <a:r>
              <a:rPr dirty="0">
                <a:solidFill>
                  <a:schemeClr val="bg1"/>
                </a:solidFill>
              </a:rPr>
              <a:t> Activates neighborhood via retail/events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E868CB-9B4F-AF78-9A73-383BA823E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>
                <a:solidFill>
                  <a:schemeClr val="bg1"/>
                </a:solidFill>
              </a:rPr>
              <a:t>Competitive Positioning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dirty="0">
                <a:solidFill>
                  <a:schemeClr val="bg1"/>
                </a:solidFill>
              </a:rPr>
              <a:t>Only veteran-focused mixed-use in region</a:t>
            </a:r>
          </a:p>
          <a:p>
            <a:r>
              <a:rPr dirty="0">
                <a:solidFill>
                  <a:schemeClr val="bg1"/>
                </a:solidFill>
              </a:rPr>
              <a:t> Mid-market attainable rents</a:t>
            </a:r>
          </a:p>
          <a:p>
            <a:r>
              <a:rPr dirty="0">
                <a:solidFill>
                  <a:schemeClr val="bg1"/>
                </a:solidFill>
              </a:rPr>
              <a:t> Strong veteran partnerships</a:t>
            </a:r>
          </a:p>
          <a:p>
            <a:r>
              <a:rPr dirty="0">
                <a:solidFill>
                  <a:schemeClr val="bg1"/>
                </a:solidFill>
              </a:rPr>
              <a:t> Synergy: housing + business + community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FC2B57-E3EA-0B8C-B833-738F50377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>
                <a:solidFill>
                  <a:schemeClr val="bg1"/>
                </a:solidFill>
              </a:rPr>
              <a:t>Risk &amp; Mitigation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Market saturation → Target mid-market rents</a:t>
            </a:r>
          </a:p>
          <a:p>
            <a:r>
              <a:rPr dirty="0">
                <a:solidFill>
                  <a:schemeClr val="bg1"/>
                </a:solidFill>
              </a:rPr>
              <a:t>Absorption timing → Phase delivery</a:t>
            </a:r>
          </a:p>
          <a:p>
            <a:r>
              <a:rPr dirty="0">
                <a:solidFill>
                  <a:schemeClr val="bg1"/>
                </a:solidFill>
              </a:rPr>
              <a:t>Cost inflation → Value engineering</a:t>
            </a:r>
          </a:p>
          <a:p>
            <a:r>
              <a:rPr dirty="0">
                <a:solidFill>
                  <a:schemeClr val="bg1"/>
                </a:solidFill>
              </a:rPr>
              <a:t>Retail risk → Veteran micro-retail partners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618B73-E719-7302-F6D1-0788B4F3B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>
                <a:solidFill>
                  <a:schemeClr val="bg1"/>
                </a:solidFill>
              </a:rPr>
              <a:t>Why Sioux Falls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 Population growing ~2.7% annually</a:t>
            </a: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Vacancy stabilized at 5.4%</a:t>
            </a:r>
          </a:p>
          <a:p>
            <a:r>
              <a:rPr dirty="0">
                <a:solidFill>
                  <a:schemeClr val="bg1"/>
                </a:solidFill>
              </a:rPr>
              <a:t> Strong demand for mid-market and veteran housing</a:t>
            </a:r>
          </a:p>
          <a:p>
            <a:r>
              <a:rPr dirty="0">
                <a:solidFill>
                  <a:schemeClr val="bg1"/>
                </a:solidFill>
              </a:rPr>
              <a:t> No veteran-focused mixed-use community exists today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65EC5A-1EBD-73DE-5A90-DE6D6C334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Qualified Opportunity Zone Benefits</a:t>
            </a:r>
          </a:p>
        </p:txBody>
      </p:sp>
      <p:pic>
        <p:nvPicPr>
          <p:cNvPr id="3" name="Picture 2" descr="oz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470899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D800CB-38A9-C4E3-655C-9D9C4C8DA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>
                <a:solidFill>
                  <a:schemeClr val="bg1"/>
                </a:solidFill>
              </a:rPr>
              <a:t>Investor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Investment Type: Qualified Opportunity Zone (QOZB)</a:t>
            </a:r>
          </a:p>
          <a:p>
            <a:r>
              <a:rPr dirty="0">
                <a:solidFill>
                  <a:schemeClr val="bg1"/>
                </a:solidFill>
              </a:rPr>
              <a:t>Asset: Mid-Market Multifamily + Veteran Business Center + Retail</a:t>
            </a:r>
          </a:p>
          <a:p>
            <a:r>
              <a:rPr dirty="0">
                <a:solidFill>
                  <a:schemeClr val="bg1"/>
                </a:solidFill>
              </a:rPr>
              <a:t>Target IRR: 14–18% depending on scenario</a:t>
            </a:r>
          </a:p>
          <a:p>
            <a:r>
              <a:rPr dirty="0">
                <a:solidFill>
                  <a:schemeClr val="bg1"/>
                </a:solidFill>
              </a:rPr>
              <a:t>Exit Strategy: HUD Refinance &amp; QOF Tax-Free Exit at Year 10</a:t>
            </a:r>
          </a:p>
          <a:p>
            <a:r>
              <a:rPr dirty="0">
                <a:solidFill>
                  <a:schemeClr val="bg1"/>
                </a:solidFill>
              </a:rPr>
              <a:t>Minimum Hold: 10 Years (QOZ)</a:t>
            </a:r>
          </a:p>
          <a:p>
            <a:r>
              <a:rPr dirty="0">
                <a:solidFill>
                  <a:schemeClr val="bg1"/>
                </a:solidFill>
              </a:rPr>
              <a:t>Competitive Edge: No comparable veteran-focused asset in market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F0200E-FFB6-F266-99D5-FB71DDF5D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>
                <a:solidFill>
                  <a:schemeClr val="bg1"/>
                </a:solidFill>
              </a:rPr>
              <a:t>Sioux Falls Rental Market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 Population ~219,500 (2024), +2.7% annually</a:t>
            </a:r>
          </a:p>
          <a:p>
            <a:r>
              <a:rPr dirty="0">
                <a:solidFill>
                  <a:schemeClr val="bg1"/>
                </a:solidFill>
              </a:rPr>
              <a:t> ~1,670 households added/year (50% rental)</a:t>
            </a:r>
          </a:p>
          <a:p>
            <a:r>
              <a:rPr dirty="0">
                <a:solidFill>
                  <a:schemeClr val="bg1"/>
                </a:solidFill>
              </a:rPr>
              <a:t> Vacancy mid-2025: 5.43%</a:t>
            </a:r>
          </a:p>
          <a:p>
            <a:r>
              <a:rPr dirty="0">
                <a:solidFill>
                  <a:schemeClr val="bg1"/>
                </a:solidFill>
              </a:rPr>
              <a:t> Average rents: 1-BR $1,000 | 2-BR $1,220</a:t>
            </a:r>
          </a:p>
          <a:p>
            <a:r>
              <a:rPr dirty="0">
                <a:solidFill>
                  <a:schemeClr val="bg1"/>
                </a:solidFill>
              </a:rPr>
              <a:t> Healthy, growing rental market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3A60B5-51BA-0AAB-9D36-034632948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>
                <a:solidFill>
                  <a:schemeClr val="bg1"/>
                </a:solidFill>
              </a:rPr>
              <a:t>Recent Market 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 Vacancy Jan 2025: ~10.1%; Jul 2025: ~5.4%</a:t>
            </a:r>
          </a:p>
          <a:p>
            <a:r>
              <a:rPr dirty="0">
                <a:solidFill>
                  <a:schemeClr val="bg1"/>
                </a:solidFill>
              </a:rPr>
              <a:t>→ Rapid absorption and stabilization</a:t>
            </a:r>
          </a:p>
          <a:p>
            <a:r>
              <a:rPr dirty="0">
                <a:solidFill>
                  <a:schemeClr val="bg1"/>
                </a:solidFill>
              </a:rPr>
              <a:t> Drivers: In-migration, strong jobs, moderating new permits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104E56-9F44-2CE0-4362-F97ECE8F4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>
                <a:solidFill>
                  <a:schemeClr val="bg1"/>
                </a:solidFill>
              </a:rPr>
              <a:t>Supply Snapshot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dirty="0">
                <a:solidFill>
                  <a:schemeClr val="bg1"/>
                </a:solidFill>
              </a:rPr>
              <a:t>Market-rate units: ~17,000</a:t>
            </a:r>
          </a:p>
          <a:p>
            <a:r>
              <a:rPr dirty="0">
                <a:solidFill>
                  <a:schemeClr val="bg1"/>
                </a:solidFill>
              </a:rPr>
              <a:t> Under construction (Apr 2025): ~2,180 units</a:t>
            </a:r>
          </a:p>
          <a:p>
            <a:r>
              <a:rPr dirty="0">
                <a:solidFill>
                  <a:schemeClr val="bg1"/>
                </a:solidFill>
              </a:rPr>
              <a:t> 2024 deliveries: 1,256 units (↓35% Y</a:t>
            </a:r>
            <a:r>
              <a:rPr lang="en-US" dirty="0">
                <a:solidFill>
                  <a:schemeClr val="bg1"/>
                </a:solidFill>
              </a:rPr>
              <a:t>ear on year</a:t>
            </a:r>
            <a:r>
              <a:rPr dirty="0">
                <a:solidFill>
                  <a:schemeClr val="bg1"/>
                </a:solidFill>
              </a:rPr>
              <a:t>)</a:t>
            </a:r>
          </a:p>
          <a:p>
            <a:r>
              <a:rPr dirty="0">
                <a:solidFill>
                  <a:schemeClr val="bg1"/>
                </a:solidFill>
              </a:rPr>
              <a:t> Pipeline tapering = reduced future supply risk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454E41-ED9B-14CB-0ABA-C6C0CC000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>
                <a:solidFill>
                  <a:schemeClr val="bg1"/>
                </a:solidFill>
              </a:rPr>
              <a:t>Rent and Affordability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dirty="0">
                <a:solidFill>
                  <a:schemeClr val="bg1"/>
                </a:solidFill>
              </a:rPr>
              <a:t>Affordable/Workforce: $800–$1,100</a:t>
            </a:r>
          </a:p>
          <a:p>
            <a:r>
              <a:rPr dirty="0">
                <a:solidFill>
                  <a:schemeClr val="bg1"/>
                </a:solidFill>
              </a:rPr>
              <a:t> Mid-Market: $1,100–$1,450</a:t>
            </a: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Luxury: $1,500+</a:t>
            </a:r>
          </a:p>
          <a:p>
            <a:endParaRPr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b="1" dirty="0">
                <a:solidFill>
                  <a:schemeClr val="bg1"/>
                </a:solidFill>
              </a:rPr>
              <a:t>Limited affordable/mid-market supply</a:t>
            </a:r>
          </a:p>
          <a:p>
            <a:r>
              <a:rPr dirty="0">
                <a:solidFill>
                  <a:schemeClr val="bg1"/>
                </a:solidFill>
              </a:rPr>
              <a:t> Luxury overrepresented downtown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2CEF36-446F-D784-178A-36F1F3D76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>
                <a:solidFill>
                  <a:schemeClr val="bg1"/>
                </a:solidFill>
              </a:rPr>
              <a:t>Identified Market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dirty="0">
                <a:solidFill>
                  <a:schemeClr val="bg1"/>
                </a:solidFill>
              </a:rPr>
              <a:t>Strong demand for affordable &amp; workforce units</a:t>
            </a:r>
          </a:p>
          <a:p>
            <a:r>
              <a:rPr dirty="0">
                <a:solidFill>
                  <a:schemeClr val="bg1"/>
                </a:solidFill>
              </a:rPr>
              <a:t> Veteran &amp; workforce housing shortage</a:t>
            </a:r>
          </a:p>
          <a:p>
            <a:r>
              <a:rPr dirty="0">
                <a:solidFill>
                  <a:schemeClr val="bg1"/>
                </a:solidFill>
              </a:rPr>
              <a:t> Oversupply risk in luxury</a:t>
            </a: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Reposition sites to serve workforce &amp; veteran renters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33FB5-98C4-0D30-ADEB-BDD803EB1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/>
              <a:t>Vacancy</a:t>
            </a:r>
            <a:r>
              <a:rPr lang="en-US" b="1" dirty="0"/>
              <a:t> Percentage</a:t>
            </a:r>
            <a:r>
              <a:rPr b="1" dirty="0"/>
              <a:t> Trend – Sioux Falls 2025</a:t>
            </a:r>
          </a:p>
        </p:txBody>
      </p:sp>
      <p:pic>
        <p:nvPicPr>
          <p:cNvPr id="3" name="Picture 2" descr="vacanc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470899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95E590-DD29-5BAD-2C0A-4E7ACCC41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Unit </a:t>
            </a:r>
            <a:r>
              <a:rPr b="1" dirty="0">
                <a:solidFill>
                  <a:schemeClr val="bg1"/>
                </a:solidFill>
              </a:rPr>
              <a:t>Demand Forecast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dirty="0">
                <a:solidFill>
                  <a:schemeClr val="bg1"/>
                </a:solidFill>
              </a:rPr>
              <a:t>Affordable: 1,350–1,500 units</a:t>
            </a: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Mid-Market: 2,250–2,500 units</a:t>
            </a: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Luxury: 900–1,000 units</a:t>
            </a:r>
          </a:p>
          <a:p>
            <a:endParaRPr dirty="0">
              <a:solidFill>
                <a:schemeClr val="bg1"/>
              </a:solidFill>
            </a:endParaRPr>
          </a:p>
          <a:p>
            <a:r>
              <a:rPr dirty="0">
                <a:solidFill>
                  <a:schemeClr val="bg1"/>
                </a:solidFill>
              </a:rPr>
              <a:t>≈4,500–5,000 total units needed by 2030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70A952-77F7-43FD-879A-CF55B375C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Lifestyle with a Purpose www.vvsbc.com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158578</TotalTime>
  <Words>759</Words>
  <Application>Microsoft Office PowerPoint</Application>
  <PresentationFormat>Widescreen</PresentationFormat>
  <Paragraphs>119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Veterans Victory Housing and Small Business Centers </vt:lpstr>
      <vt:lpstr>Why Sioux Falls</vt:lpstr>
      <vt:lpstr>Sioux Falls Rental Market Overview</vt:lpstr>
      <vt:lpstr>Recent Market Trends</vt:lpstr>
      <vt:lpstr>Supply Snapshot</vt:lpstr>
      <vt:lpstr>Rent and Affordability</vt:lpstr>
      <vt:lpstr>Identified Market Needs</vt:lpstr>
      <vt:lpstr>Vacancy Percentage Trend – Sioux Falls 2025</vt:lpstr>
      <vt:lpstr>Unit Demand Forecast</vt:lpstr>
      <vt:lpstr>Unit Demand Forecast 2025–2030</vt:lpstr>
      <vt:lpstr>Competitive Gap in Sioux Falls</vt:lpstr>
      <vt:lpstr>Competitive Rent Positioning</vt:lpstr>
      <vt:lpstr>Veteran Service Gap – Market Unmet Need</vt:lpstr>
      <vt:lpstr>Veteran-Focused Opportunity</vt:lpstr>
      <vt:lpstr>Victory Star Village Concept</vt:lpstr>
      <vt:lpstr>Concept Components</vt:lpstr>
      <vt:lpstr>Community Impact</vt:lpstr>
      <vt:lpstr>Competitive Positioning</vt:lpstr>
      <vt:lpstr>Risk &amp; Mitigation</vt:lpstr>
      <vt:lpstr>Qualified Opportunity Zone Benefits</vt:lpstr>
      <vt:lpstr>Investor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Veterans Villa  Mixed Use Revitalization Project Located in a Qualified Opportunity Zone</dc:title>
  <dc:creator>shelleymartin@neb.rr.com</dc:creator>
  <cp:lastModifiedBy>Kim Kuhle</cp:lastModifiedBy>
  <cp:revision>1027</cp:revision>
  <cp:lastPrinted>2023-08-03T22:10:38Z</cp:lastPrinted>
  <dcterms:created xsi:type="dcterms:W3CDTF">2019-04-16T20:08:01Z</dcterms:created>
  <dcterms:modified xsi:type="dcterms:W3CDTF">2025-11-20T09:47:43Z</dcterms:modified>
</cp:coreProperties>
</file>